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3"/>
    <p:sldId id="257" r:id="rId4"/>
    <p:sldId id="259" r:id="rId5"/>
    <p:sldId id="355" r:id="rId6"/>
    <p:sldId id="288" r:id="rId7"/>
    <p:sldId id="266" r:id="rId8"/>
    <p:sldId id="267" r:id="rId9"/>
    <p:sldId id="270" r:id="rId10"/>
    <p:sldId id="297" r:id="rId11"/>
    <p:sldId id="269" r:id="rId12"/>
    <p:sldId id="265" r:id="rId13"/>
    <p:sldId id="279" r:id="rId14"/>
    <p:sldId id="280" r:id="rId15"/>
    <p:sldId id="281" r:id="rId16"/>
    <p:sldId id="282" r:id="rId17"/>
    <p:sldId id="284" r:id="rId18"/>
    <p:sldId id="285" r:id="rId19"/>
    <p:sldId id="286" r:id="rId20"/>
    <p:sldId id="287" r:id="rId21"/>
    <p:sldId id="292" r:id="rId22"/>
    <p:sldId id="293" r:id="rId23"/>
    <p:sldId id="294" r:id="rId24"/>
    <p:sldId id="295" r:id="rId25"/>
    <p:sldId id="296" r:id="rId26"/>
    <p:sldId id="298" r:id="rId27"/>
    <p:sldId id="299" r:id="rId28"/>
    <p:sldId id="301" r:id="rId29"/>
    <p:sldId id="302" r:id="rId30"/>
    <p:sldId id="303" r:id="rId31"/>
    <p:sldId id="305" r:id="rId32"/>
    <p:sldId id="306" r:id="rId33"/>
    <p:sldId id="300" r:id="rId34"/>
    <p:sldId id="307" r:id="rId35"/>
    <p:sldId id="308" r:id="rId36"/>
    <p:sldId id="309" r:id="rId37"/>
    <p:sldId id="310" r:id="rId38"/>
    <p:sldId id="311" r:id="rId39"/>
    <p:sldId id="315" r:id="rId40"/>
    <p:sldId id="316" r:id="rId41"/>
    <p:sldId id="312" r:id="rId42"/>
    <p:sldId id="314" r:id="rId43"/>
    <p:sldId id="318" r:id="rId44"/>
    <p:sldId id="319" r:id="rId45"/>
    <p:sldId id="313" r:id="rId46"/>
    <p:sldId id="320" r:id="rId47"/>
    <p:sldId id="323" r:id="rId48"/>
    <p:sldId id="321" r:id="rId49"/>
    <p:sldId id="322" r:id="rId50"/>
    <p:sldId id="324" r:id="rId51"/>
    <p:sldId id="325" r:id="rId52"/>
    <p:sldId id="326" r:id="rId53"/>
    <p:sldId id="328" r:id="rId54"/>
    <p:sldId id="329" r:id="rId55"/>
    <p:sldId id="331" r:id="rId56"/>
    <p:sldId id="330" r:id="rId57"/>
    <p:sldId id="332" r:id="rId58"/>
    <p:sldId id="334" r:id="rId59"/>
    <p:sldId id="333" r:id="rId60"/>
    <p:sldId id="335" r:id="rId61"/>
    <p:sldId id="336" r:id="rId62"/>
    <p:sldId id="337" r:id="rId63"/>
    <p:sldId id="338" r:id="rId64"/>
    <p:sldId id="340" r:id="rId65"/>
    <p:sldId id="342"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D8A"/>
    <a:srgbClr val="FF6D6D"/>
    <a:srgbClr val="4F80BD"/>
    <a:srgbClr val="FAFAFA"/>
    <a:srgbClr val="EAE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bleStyles" Target="tableStyles.xml"/><Relationship Id="rId7" Type="http://schemas.openxmlformats.org/officeDocument/2006/relationships/slide" Target="slides/slide5.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notesMaster" Target="notesMasters/notesMaster1.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jpe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jpe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jpe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jpe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jpe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jpe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jpeg"/><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jpe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0.jpeg"/><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jpe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474595"/>
            <a:ext cx="6113145" cy="1127760"/>
          </a:xfrm>
        </p:spPr>
        <p:txBody>
          <a:bodyPr>
            <a:normAutofit fontScale="90000"/>
          </a:bodyPr>
          <a:p>
            <a:pPr algn="l"/>
            <a:r>
              <a:rPr lang="en-US" altLang="en-US" sz="5400" b="1">
                <a:ln>
                  <a:solidFill>
                    <a:schemeClr val="bg1"/>
                  </a:solidFill>
                </a:ln>
                <a:solidFill>
                  <a:schemeClr val="bg1"/>
                </a:solidFill>
                <a:effectLst>
                  <a:outerShdw blurRad="38100" dist="19050" dir="2700000" algn="tl" rotWithShape="0">
                    <a:schemeClr val="dk1">
                      <a:alpha val="40000"/>
                    </a:schemeClr>
                  </a:outerShdw>
                </a:effectLst>
                <a:sym typeface="+mn-ea"/>
              </a:rPr>
              <a:t>Security &amp; </a:t>
            </a:r>
            <a:r>
              <a:rPr lang="en-US" altLang="en-US" sz="5400" b="1">
                <a:ln>
                  <a:solidFill>
                    <a:schemeClr val="bg1"/>
                  </a:solidFill>
                </a:ln>
                <a:solidFill>
                  <a:schemeClr val="bg1"/>
                </a:solidFill>
                <a:effectLst>
                  <a:outerShdw blurRad="38100" dist="19050" dir="2700000" algn="tl" rotWithShape="0">
                    <a:schemeClr val="dk1">
                      <a:alpha val="40000"/>
                    </a:schemeClr>
                  </a:outerShdw>
                </a:effectLst>
              </a:rPr>
              <a:t>Privacy training</a:t>
            </a:r>
            <a:endParaRPr lang="en-US" altLang="en-US" sz="5400" b="1">
              <a:ln>
                <a:solidFill>
                  <a:schemeClr val="bg1"/>
                </a:solidFill>
              </a:ln>
              <a:solidFill>
                <a:schemeClr val="bg1"/>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6322060" y="3649980"/>
            <a:ext cx="4559300" cy="447040"/>
          </a:xfrm>
        </p:spPr>
        <p:txBody>
          <a:bodyPr/>
          <a:p>
            <a:pPr algn="l"/>
            <a:r>
              <a:rPr lang="en-US" altLang="en-US" sz="2000">
                <a:ln>
                  <a:solidFill>
                    <a:srgbClr val="EAE706"/>
                  </a:solidFill>
                </a:ln>
                <a:solidFill>
                  <a:srgbClr val="EAE706"/>
                </a:solidFill>
              </a:rPr>
              <a:t>ELBEZ HAMMOUDA</a:t>
            </a:r>
            <a:endParaRPr lang="en-US" altLang="en-US" sz="2000">
              <a:ln>
                <a:solidFill>
                  <a:srgbClr val="EAE706"/>
                </a:solidFill>
              </a:ln>
              <a:solidFill>
                <a:srgbClr val="EAE706"/>
              </a:solidFill>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Protection on Social media</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Phishing </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4" name="Picture 3" descr="GettyImages-956400244-600x360"/>
          <p:cNvPicPr>
            <a:picLocks noChangeAspect="1"/>
          </p:cNvPicPr>
          <p:nvPr/>
        </p:nvPicPr>
        <p:blipFill>
          <a:blip r:embed="rId2">
            <a:lum contrast="12000"/>
          </a:blip>
          <a:stretch>
            <a:fillRect/>
          </a:stretch>
        </p:blipFill>
        <p:spPr>
          <a:xfrm>
            <a:off x="2865120" y="1942465"/>
            <a:ext cx="6461125" cy="3876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Protection on Social media</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3" name="Picture 2" descr="339172_10150380283841582_335587996581_8686106_572404673_o"/>
          <p:cNvPicPr>
            <a:picLocks noChangeAspect="1"/>
          </p:cNvPicPr>
          <p:nvPr/>
        </p:nvPicPr>
        <p:blipFill>
          <a:blip r:embed="rId2"/>
          <a:srcRect r="17550" b="76820"/>
          <a:stretch>
            <a:fillRect/>
          </a:stretch>
        </p:blipFill>
        <p:spPr>
          <a:xfrm>
            <a:off x="2592070" y="5168900"/>
            <a:ext cx="7022465" cy="1280795"/>
          </a:xfrm>
          <a:prstGeom prst="rect">
            <a:avLst/>
          </a:prstGeom>
        </p:spPr>
      </p:pic>
      <p:pic>
        <p:nvPicPr>
          <p:cNvPr id="4" name="Picture 3" descr="Screenshot_2019-08-14_10-51-05"/>
          <p:cNvPicPr>
            <a:picLocks noChangeAspect="1"/>
          </p:cNvPicPr>
          <p:nvPr/>
        </p:nvPicPr>
        <p:blipFill>
          <a:blip r:embed="rId3"/>
          <a:stretch>
            <a:fillRect/>
          </a:stretch>
        </p:blipFill>
        <p:spPr>
          <a:xfrm>
            <a:off x="2577465" y="3503295"/>
            <a:ext cx="7037070" cy="1475740"/>
          </a:xfrm>
          <a:prstGeom prst="rect">
            <a:avLst/>
          </a:prstGeom>
        </p:spPr>
      </p:pic>
      <p:pic>
        <p:nvPicPr>
          <p:cNvPr id="5" name="Picture 4" descr="Screenshot_2019-08-14_10-51-33"/>
          <p:cNvPicPr>
            <a:picLocks noChangeAspect="1"/>
          </p:cNvPicPr>
          <p:nvPr/>
        </p:nvPicPr>
        <p:blipFill>
          <a:blip r:embed="rId4"/>
          <a:srcRect b="24833"/>
          <a:stretch>
            <a:fillRect/>
          </a:stretch>
        </p:blipFill>
        <p:spPr>
          <a:xfrm>
            <a:off x="2592070" y="1674495"/>
            <a:ext cx="7030085" cy="1647190"/>
          </a:xfrm>
          <a:prstGeom prst="rect">
            <a:avLst/>
          </a:prstGeom>
        </p:spPr>
      </p:pic>
      <p:sp>
        <p:nvSpPr>
          <p:cNvPr id="6" name="Subtitle 5"/>
          <p:cNvSpPr>
            <a:spLocks noGrp="1"/>
          </p:cNvSpPr>
          <p:nvPr>
            <p:ph type="subTitle" idx="1"/>
          </p:nvPr>
        </p:nvSpPr>
        <p:spPr>
          <a:xfrm>
            <a:off x="226695" y="1042670"/>
            <a:ext cx="11772900" cy="5676265"/>
          </a:xfrm>
        </p:spPr>
        <p:txBody>
          <a:bodyPr/>
          <a:p>
            <a:pPr algn="l"/>
            <a:r>
              <a:rPr lang="en-US" altLang="en-US" b="1"/>
              <a:t>Phishing </a:t>
            </a:r>
            <a:endParaRPr lang="en-US" altLang="en-US"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Protection on Social media</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Access Token</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5" name="Picture 4" descr="kisspng-security-token-initial-coin-offering-digital-ident-get-instant-access-button-5ad3921a2e2641.5818709415238149381891"/>
          <p:cNvPicPr>
            <a:picLocks noChangeAspect="1"/>
          </p:cNvPicPr>
          <p:nvPr/>
        </p:nvPicPr>
        <p:blipFill>
          <a:blip r:embed="rId2"/>
          <a:stretch>
            <a:fillRect/>
          </a:stretch>
        </p:blipFill>
        <p:spPr>
          <a:xfrm>
            <a:off x="3524885" y="1366520"/>
            <a:ext cx="5142230" cy="50285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Protection on Social media</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14338" name="Picture 9216"/>
          <p:cNvPicPr>
            <a:picLocks noChangeAspect="1"/>
          </p:cNvPicPr>
          <p:nvPr/>
        </p:nvPicPr>
        <p:blipFill>
          <a:blip r:embed="rId2"/>
          <a:stretch>
            <a:fillRect/>
          </a:stretch>
        </p:blipFill>
        <p:spPr>
          <a:xfrm>
            <a:off x="3157220" y="946150"/>
            <a:ext cx="7924800" cy="5902325"/>
          </a:xfrm>
          <a:prstGeom prst="rect">
            <a:avLst/>
          </a:prstGeom>
          <a:noFill/>
          <a:ln w="9525">
            <a:noFill/>
          </a:ln>
        </p:spPr>
      </p:pic>
      <p:sp>
        <p:nvSpPr>
          <p:cNvPr id="8" name="Subtitle 7"/>
          <p:cNvSpPr>
            <a:spLocks noGrp="1"/>
          </p:cNvSpPr>
          <p:nvPr>
            <p:ph type="subTitle" idx="1"/>
          </p:nvPr>
        </p:nvSpPr>
        <p:spPr>
          <a:xfrm>
            <a:off x="234950" y="1042670"/>
            <a:ext cx="11772900" cy="5676265"/>
          </a:xfrm>
        </p:spPr>
        <p:txBody>
          <a:bodyPr/>
          <a:p>
            <a:pPr algn="l"/>
            <a:r>
              <a:rPr lang="en-US" altLang="en-US" b="1"/>
              <a:t>Access Token</a:t>
            </a:r>
            <a:endParaRPr lang="en-US" altLang="en-US"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Protection on Social media</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16386" name="Picture 10240"/>
          <p:cNvPicPr>
            <a:picLocks noChangeAspect="1"/>
          </p:cNvPicPr>
          <p:nvPr/>
        </p:nvPicPr>
        <p:blipFill>
          <a:blip r:embed="rId2"/>
          <a:stretch>
            <a:fillRect/>
          </a:stretch>
        </p:blipFill>
        <p:spPr>
          <a:xfrm>
            <a:off x="3157220" y="946150"/>
            <a:ext cx="7924800" cy="5942965"/>
          </a:xfrm>
          <a:prstGeom prst="rect">
            <a:avLst/>
          </a:prstGeom>
          <a:noFill/>
          <a:ln w="9525">
            <a:noFill/>
          </a:ln>
        </p:spPr>
      </p:pic>
      <p:sp>
        <p:nvSpPr>
          <p:cNvPr id="8" name="Subtitle 7"/>
          <p:cNvSpPr>
            <a:spLocks noGrp="1"/>
          </p:cNvSpPr>
          <p:nvPr>
            <p:ph type="subTitle" idx="1"/>
          </p:nvPr>
        </p:nvSpPr>
        <p:spPr>
          <a:xfrm>
            <a:off x="234950" y="1042670"/>
            <a:ext cx="11772900" cy="5676265"/>
          </a:xfrm>
        </p:spPr>
        <p:txBody>
          <a:bodyPr/>
          <a:p>
            <a:pPr algn="l"/>
            <a:r>
              <a:rPr lang="en-US" altLang="en-US" b="1"/>
              <a:t>Access Token</a:t>
            </a:r>
            <a:endParaRPr lang="en-US" altLang="en-US"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Protection on Social media</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Subtitle 7"/>
          <p:cNvSpPr>
            <a:spLocks noGrp="1"/>
          </p:cNvSpPr>
          <p:nvPr>
            <p:ph type="subTitle" idx="1"/>
          </p:nvPr>
        </p:nvSpPr>
        <p:spPr>
          <a:xfrm>
            <a:off x="234950" y="1042670"/>
            <a:ext cx="11772900" cy="5676265"/>
          </a:xfrm>
        </p:spPr>
        <p:txBody>
          <a:bodyPr/>
          <a:p>
            <a:pPr algn="l"/>
            <a:r>
              <a:rPr lang="en-US" altLang="en-US" b="1"/>
              <a:t>Access Token</a:t>
            </a:r>
            <a:endParaRPr lang="en-US" altLang="en-US" b="1"/>
          </a:p>
        </p:txBody>
      </p:sp>
      <p:pic>
        <p:nvPicPr>
          <p:cNvPr id="18434" name="Picture 11264"/>
          <p:cNvPicPr>
            <a:picLocks noChangeAspect="1"/>
          </p:cNvPicPr>
          <p:nvPr/>
        </p:nvPicPr>
        <p:blipFill>
          <a:blip r:embed="rId2"/>
          <a:stretch>
            <a:fillRect/>
          </a:stretch>
        </p:blipFill>
        <p:spPr>
          <a:xfrm>
            <a:off x="3157220" y="2155190"/>
            <a:ext cx="8007985" cy="348488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Protection on Social media</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Subtitle 7"/>
          <p:cNvSpPr>
            <a:spLocks noGrp="1"/>
          </p:cNvSpPr>
          <p:nvPr>
            <p:ph type="subTitle" idx="1"/>
          </p:nvPr>
        </p:nvSpPr>
        <p:spPr>
          <a:xfrm>
            <a:off x="234950" y="1042670"/>
            <a:ext cx="11772900" cy="5676265"/>
          </a:xfrm>
        </p:spPr>
        <p:txBody>
          <a:bodyPr/>
          <a:p>
            <a:pPr algn="l"/>
            <a:r>
              <a:rPr lang="en-US" altLang="en-US" b="1"/>
              <a:t>Access Token</a:t>
            </a:r>
            <a:endParaRPr lang="en-US" altLang="en-US" b="1"/>
          </a:p>
        </p:txBody>
      </p:sp>
      <p:pic>
        <p:nvPicPr>
          <p:cNvPr id="20482" name="Picture 12288"/>
          <p:cNvPicPr>
            <a:picLocks noChangeAspect="1"/>
          </p:cNvPicPr>
          <p:nvPr/>
        </p:nvPicPr>
        <p:blipFill>
          <a:blip r:embed="rId2"/>
          <a:stretch>
            <a:fillRect/>
          </a:stretch>
        </p:blipFill>
        <p:spPr>
          <a:xfrm>
            <a:off x="3156585" y="1309370"/>
            <a:ext cx="8004810" cy="519112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Protection on Social media</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Brute Force</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4" name="Picture 3" descr="brute-force"/>
          <p:cNvPicPr>
            <a:picLocks noChangeAspect="1"/>
          </p:cNvPicPr>
          <p:nvPr/>
        </p:nvPicPr>
        <p:blipFill>
          <a:blip r:embed="rId2"/>
          <a:srcRect t="9467" b="6756"/>
          <a:stretch>
            <a:fillRect/>
          </a:stretch>
        </p:blipFill>
        <p:spPr>
          <a:xfrm>
            <a:off x="2804160" y="1950085"/>
            <a:ext cx="6583045" cy="3860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Protection on Social media</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Subtitle 7"/>
          <p:cNvSpPr>
            <a:spLocks noGrp="1"/>
          </p:cNvSpPr>
          <p:nvPr>
            <p:ph type="subTitle" idx="1"/>
          </p:nvPr>
        </p:nvSpPr>
        <p:spPr>
          <a:xfrm>
            <a:off x="234950" y="1042670"/>
            <a:ext cx="11772900" cy="5676265"/>
          </a:xfrm>
        </p:spPr>
        <p:txBody>
          <a:bodyPr/>
          <a:p>
            <a:pPr algn="l"/>
            <a:r>
              <a:rPr lang="en-US" altLang="en-US" b="1">
                <a:sym typeface="+mn-ea"/>
              </a:rPr>
              <a:t>Brute Force</a:t>
            </a:r>
            <a:endParaRPr lang="en-US" altLang="en-US" b="1"/>
          </a:p>
        </p:txBody>
      </p:sp>
      <p:pic>
        <p:nvPicPr>
          <p:cNvPr id="3" name="Picture 2" descr="social-media-security-1"/>
          <p:cNvPicPr>
            <a:picLocks noChangeAspect="1"/>
          </p:cNvPicPr>
          <p:nvPr/>
        </p:nvPicPr>
        <p:blipFill>
          <a:blip r:embed="rId2"/>
          <a:stretch>
            <a:fillRect/>
          </a:stretch>
        </p:blipFill>
        <p:spPr>
          <a:xfrm>
            <a:off x="2848610" y="1309370"/>
            <a:ext cx="8621395" cy="51822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689225"/>
            <a:ext cx="6113145" cy="859155"/>
          </a:xfrm>
        </p:spPr>
        <p:txBody>
          <a:bodyPr>
            <a:normAutofit fontScale="90000"/>
          </a:bodyPr>
          <a:p>
            <a:pPr algn="l"/>
            <a:r>
              <a:rPr lang="en-US" altLang="en-US" sz="5400">
                <a:solidFill>
                  <a:schemeClr val="bg1"/>
                </a:solidFill>
                <a:sym typeface="+mn-ea"/>
              </a:rPr>
              <a:t>How to protect ?</a:t>
            </a:r>
            <a:endParaRPr lang="en-US" altLang="en-US" sz="5400">
              <a:ln>
                <a:solidFill>
                  <a:schemeClr val="bg1"/>
                </a:solidFill>
              </a:ln>
              <a:solidFill>
                <a:schemeClr val="bg1"/>
              </a:solidFill>
              <a:effectLst>
                <a:outerShdw blurRad="38100" dist="19050" dir="2700000" algn="tl" rotWithShape="0">
                  <a:schemeClr val="dk1">
                    <a:alpha val="40000"/>
                  </a:schemeClr>
                </a:outerShdw>
              </a:effectLst>
              <a:sym typeface="+mn-ea"/>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p:nvPr>
            <p:ph type="ctrTitle"/>
          </p:nvPr>
        </p:nvSpPr>
        <p:spPr>
          <a:xfrm>
            <a:off x="450215" y="247015"/>
            <a:ext cx="4791075" cy="577215"/>
          </a:xfrm>
        </p:spPr>
        <p:txBody>
          <a:bodyPr/>
          <a:p>
            <a:pPr algn="l"/>
            <a:r>
              <a:rPr lang="en-US" altLang="en-US" sz="3200">
                <a:ln>
                  <a:solidFill>
                    <a:schemeClr val="bg1"/>
                  </a:solidFill>
                </a:ln>
                <a:solidFill>
                  <a:schemeClr val="bg1"/>
                </a:solidFill>
              </a:rPr>
              <a:t>Agenda</a:t>
            </a:r>
            <a:endParaRPr lang="en-US" altLang="en-US" sz="3200">
              <a:ln>
                <a:solidFill>
                  <a:schemeClr val="bg1"/>
                </a:solidFill>
              </a:ln>
              <a:solidFill>
                <a:schemeClr val="bg1"/>
              </a:solidFill>
            </a:endParaRPr>
          </a:p>
        </p:txBody>
      </p:sp>
      <p:sp>
        <p:nvSpPr>
          <p:cNvPr id="11" name="Flowchart: Alternate Process 10"/>
          <p:cNvSpPr/>
          <p:nvPr/>
        </p:nvSpPr>
        <p:spPr>
          <a:xfrm>
            <a:off x="1651635" y="1273810"/>
            <a:ext cx="9190355" cy="561975"/>
          </a:xfrm>
          <a:prstGeom prst="flowChartAlternateProcess">
            <a:avLst/>
          </a:prstGeom>
          <a:solidFill>
            <a:schemeClr val="bg1">
              <a:alpha val="8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p>
            <a:pPr lvl="1" algn="ctr">
              <a:lnSpc>
                <a:spcPct val="100000"/>
              </a:lnSpc>
              <a:spcBef>
                <a:spcPct val="0"/>
              </a:spcBef>
              <a:spcAft>
                <a:spcPct val="15000"/>
              </a:spcAft>
            </a:pPr>
            <a:r>
              <a:rPr lang="en-US" b="1">
                <a:sym typeface="+mn-ea"/>
              </a:rPr>
              <a:t>Protection on Social media</a:t>
            </a:r>
            <a:endParaRPr lang="en-US" b="1"/>
          </a:p>
        </p:txBody>
      </p:sp>
      <p:sp>
        <p:nvSpPr>
          <p:cNvPr id="9" name="Oval 8"/>
          <p:cNvSpPr/>
          <p:nvPr/>
        </p:nvSpPr>
        <p:spPr>
          <a:xfrm>
            <a:off x="1170940" y="1085215"/>
            <a:ext cx="1022985" cy="99695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3200">
                <a:ln>
                  <a:solidFill>
                    <a:srgbClr val="EAE706"/>
                  </a:solidFill>
                </a:ln>
                <a:solidFill>
                  <a:srgbClr val="EAE706"/>
                </a:solidFill>
              </a:rPr>
              <a:t>1</a:t>
            </a:r>
            <a:endParaRPr lang="en-US" altLang="en-US" sz="3200">
              <a:ln>
                <a:solidFill>
                  <a:srgbClr val="EAE706"/>
                </a:solidFill>
              </a:ln>
              <a:solidFill>
                <a:srgbClr val="EAE706"/>
              </a:solidFill>
            </a:endParaRPr>
          </a:p>
        </p:txBody>
      </p:sp>
      <p:sp>
        <p:nvSpPr>
          <p:cNvPr id="12" name="Flowchart: Alternate Process 11"/>
          <p:cNvSpPr/>
          <p:nvPr/>
        </p:nvSpPr>
        <p:spPr>
          <a:xfrm>
            <a:off x="1651635" y="2204720"/>
            <a:ext cx="9491345" cy="561975"/>
          </a:xfrm>
          <a:prstGeom prst="flowChartAlternateProcess">
            <a:avLst/>
          </a:prstGeom>
          <a:solidFill>
            <a:schemeClr val="bg1">
              <a:alpha val="8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p>
            <a:pPr lvl="1" algn="ctr">
              <a:lnSpc>
                <a:spcPct val="100000"/>
              </a:lnSpc>
              <a:spcBef>
                <a:spcPct val="0"/>
              </a:spcBef>
              <a:spcAft>
                <a:spcPct val="15000"/>
              </a:spcAft>
            </a:pPr>
            <a:r>
              <a:rPr lang="en-US" b="1">
                <a:sym typeface="+mn-ea"/>
              </a:rPr>
              <a:t>Computer protection</a:t>
            </a:r>
            <a:endParaRPr lang="en-US" b="1"/>
          </a:p>
        </p:txBody>
      </p:sp>
      <p:sp>
        <p:nvSpPr>
          <p:cNvPr id="13" name="Oval 12"/>
          <p:cNvSpPr/>
          <p:nvPr/>
        </p:nvSpPr>
        <p:spPr>
          <a:xfrm>
            <a:off x="10325100" y="2001520"/>
            <a:ext cx="993140" cy="96774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3200">
                <a:ln>
                  <a:solidFill>
                    <a:srgbClr val="EAE706"/>
                  </a:solidFill>
                </a:ln>
                <a:solidFill>
                  <a:srgbClr val="EAE706"/>
                </a:solidFill>
              </a:rPr>
              <a:t>2</a:t>
            </a:r>
            <a:endParaRPr lang="en-US" altLang="en-US" sz="3200">
              <a:ln>
                <a:solidFill>
                  <a:srgbClr val="EAE706"/>
                </a:solidFill>
              </a:ln>
              <a:solidFill>
                <a:srgbClr val="EAE706"/>
              </a:solidFill>
            </a:endParaRPr>
          </a:p>
        </p:txBody>
      </p:sp>
      <p:sp>
        <p:nvSpPr>
          <p:cNvPr id="14" name="Flowchart: Alternate Process 13"/>
          <p:cNvSpPr/>
          <p:nvPr/>
        </p:nvSpPr>
        <p:spPr>
          <a:xfrm>
            <a:off x="1651635" y="3131185"/>
            <a:ext cx="9190355" cy="561975"/>
          </a:xfrm>
          <a:prstGeom prst="flowChartAlternateProcess">
            <a:avLst/>
          </a:prstGeom>
          <a:solidFill>
            <a:schemeClr val="bg1">
              <a:alpha val="8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p>
            <a:pPr lvl="1" algn="ctr">
              <a:lnSpc>
                <a:spcPct val="100000"/>
              </a:lnSpc>
              <a:spcBef>
                <a:spcPct val="0"/>
              </a:spcBef>
              <a:spcAft>
                <a:spcPct val="15000"/>
              </a:spcAft>
            </a:pPr>
            <a:r>
              <a:rPr lang="en-US" b="1">
                <a:sym typeface="+mn-ea"/>
              </a:rPr>
              <a:t>Smart phones protection</a:t>
            </a:r>
            <a:endParaRPr lang="en-US" b="1"/>
          </a:p>
        </p:txBody>
      </p:sp>
      <p:sp>
        <p:nvSpPr>
          <p:cNvPr id="15" name="Oval 14"/>
          <p:cNvSpPr/>
          <p:nvPr/>
        </p:nvSpPr>
        <p:spPr>
          <a:xfrm>
            <a:off x="1170940" y="2942590"/>
            <a:ext cx="1022985" cy="99695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3200">
                <a:ln>
                  <a:solidFill>
                    <a:srgbClr val="EAE706"/>
                  </a:solidFill>
                </a:ln>
                <a:solidFill>
                  <a:srgbClr val="EAE706"/>
                </a:solidFill>
              </a:rPr>
              <a:t>3</a:t>
            </a:r>
            <a:endParaRPr lang="en-US" altLang="en-US" sz="3200">
              <a:ln>
                <a:solidFill>
                  <a:srgbClr val="EAE706"/>
                </a:solidFill>
              </a:ln>
              <a:solidFill>
                <a:srgbClr val="EAE706"/>
              </a:solidFill>
            </a:endParaRPr>
          </a:p>
        </p:txBody>
      </p:sp>
      <p:sp>
        <p:nvSpPr>
          <p:cNvPr id="16" name="Flowchart: Alternate Process 15"/>
          <p:cNvSpPr/>
          <p:nvPr/>
        </p:nvSpPr>
        <p:spPr>
          <a:xfrm>
            <a:off x="1651635" y="4062095"/>
            <a:ext cx="9491345" cy="561975"/>
          </a:xfrm>
          <a:prstGeom prst="flowChartAlternateProcess">
            <a:avLst/>
          </a:prstGeom>
          <a:solidFill>
            <a:schemeClr val="bg1">
              <a:alpha val="8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p>
            <a:pPr lvl="1" algn="ctr">
              <a:lnSpc>
                <a:spcPct val="100000"/>
              </a:lnSpc>
              <a:spcBef>
                <a:spcPct val="0"/>
              </a:spcBef>
              <a:spcAft>
                <a:spcPct val="15000"/>
              </a:spcAft>
            </a:pPr>
            <a:r>
              <a:rPr altLang="en-US" b="1">
                <a:sym typeface="+mn-ea"/>
              </a:rPr>
              <a:t>How to act and what to do as a victim    </a:t>
            </a:r>
            <a:endParaRPr lang="en-US" b="1"/>
          </a:p>
        </p:txBody>
      </p:sp>
      <p:sp>
        <p:nvSpPr>
          <p:cNvPr id="17" name="Oval 16"/>
          <p:cNvSpPr/>
          <p:nvPr/>
        </p:nvSpPr>
        <p:spPr>
          <a:xfrm>
            <a:off x="10326370" y="3858895"/>
            <a:ext cx="993140" cy="96774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3200">
                <a:ln>
                  <a:solidFill>
                    <a:srgbClr val="EAE706"/>
                  </a:solidFill>
                </a:ln>
                <a:solidFill>
                  <a:srgbClr val="EAE706"/>
                </a:solidFill>
              </a:rPr>
              <a:t>4</a:t>
            </a:r>
            <a:endParaRPr lang="en-US" altLang="en-US" sz="3200">
              <a:ln>
                <a:solidFill>
                  <a:srgbClr val="EAE706"/>
                </a:solidFill>
              </a:ln>
              <a:solidFill>
                <a:srgbClr val="EAE706"/>
              </a:solidFill>
            </a:endParaRPr>
          </a:p>
        </p:txBody>
      </p:sp>
      <p:sp>
        <p:nvSpPr>
          <p:cNvPr id="18" name="Flowchart: Alternate Process 17"/>
          <p:cNvSpPr/>
          <p:nvPr/>
        </p:nvSpPr>
        <p:spPr>
          <a:xfrm>
            <a:off x="1651635" y="4999355"/>
            <a:ext cx="9190355" cy="561975"/>
          </a:xfrm>
          <a:prstGeom prst="flowChartAlternateProcess">
            <a:avLst/>
          </a:prstGeom>
          <a:solidFill>
            <a:schemeClr val="bg1">
              <a:alpha val="8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p>
            <a:pPr lvl="1" algn="ctr">
              <a:lnSpc>
                <a:spcPct val="100000"/>
              </a:lnSpc>
              <a:spcBef>
                <a:spcPct val="0"/>
              </a:spcBef>
              <a:spcAft>
                <a:spcPct val="15000"/>
              </a:spcAft>
            </a:pPr>
            <a:r>
              <a:rPr lang="en-US" b="1">
                <a:sym typeface="+mn-ea"/>
              </a:rPr>
              <a:t>Social Engineering, what is it ?</a:t>
            </a:r>
            <a:endParaRPr lang="en-US" b="1">
              <a:sym typeface="+mn-ea"/>
            </a:endParaRPr>
          </a:p>
        </p:txBody>
      </p:sp>
      <p:sp>
        <p:nvSpPr>
          <p:cNvPr id="19" name="Oval 18"/>
          <p:cNvSpPr/>
          <p:nvPr/>
        </p:nvSpPr>
        <p:spPr>
          <a:xfrm>
            <a:off x="1170940" y="4810760"/>
            <a:ext cx="1022985" cy="99695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3200">
                <a:ln>
                  <a:solidFill>
                    <a:srgbClr val="EAE706"/>
                  </a:solidFill>
                </a:ln>
                <a:solidFill>
                  <a:srgbClr val="EAE706"/>
                </a:solidFill>
              </a:rPr>
              <a:t>5</a:t>
            </a:r>
            <a:endParaRPr lang="en-US" altLang="en-US" sz="3200">
              <a:ln>
                <a:solidFill>
                  <a:srgbClr val="EAE706"/>
                </a:solidFill>
              </a:ln>
              <a:solidFill>
                <a:srgbClr val="EAE706"/>
              </a:solidFill>
            </a:endParaRPr>
          </a:p>
        </p:txBody>
      </p:sp>
      <p:sp>
        <p:nvSpPr>
          <p:cNvPr id="20" name="Flowchart: Alternate Process 19"/>
          <p:cNvSpPr/>
          <p:nvPr/>
        </p:nvSpPr>
        <p:spPr>
          <a:xfrm>
            <a:off x="1651635" y="5933440"/>
            <a:ext cx="9491345" cy="561975"/>
          </a:xfrm>
          <a:prstGeom prst="flowChartAlternateProcess">
            <a:avLst/>
          </a:prstGeom>
          <a:solidFill>
            <a:schemeClr val="bg1">
              <a:alpha val="8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p>
            <a:pPr lvl="1" algn="ctr">
              <a:lnSpc>
                <a:spcPct val="100000"/>
              </a:lnSpc>
              <a:spcBef>
                <a:spcPct val="0"/>
              </a:spcBef>
              <a:spcAft>
                <a:spcPct val="15000"/>
              </a:spcAft>
            </a:pPr>
            <a:r>
              <a:rPr altLang="en-US" b="1">
                <a:sym typeface="+mn-ea"/>
              </a:rPr>
              <a:t>Parental Control tools for better monitoring</a:t>
            </a:r>
            <a:endParaRPr altLang="en-US" b="1">
              <a:sym typeface="+mn-ea"/>
            </a:endParaRPr>
          </a:p>
        </p:txBody>
      </p:sp>
      <p:sp>
        <p:nvSpPr>
          <p:cNvPr id="21" name="Oval 20"/>
          <p:cNvSpPr/>
          <p:nvPr/>
        </p:nvSpPr>
        <p:spPr>
          <a:xfrm>
            <a:off x="10326370" y="5730240"/>
            <a:ext cx="993140" cy="96774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3200">
                <a:ln>
                  <a:solidFill>
                    <a:srgbClr val="EAE706"/>
                  </a:solidFill>
                </a:ln>
                <a:solidFill>
                  <a:srgbClr val="EAE706"/>
                </a:solidFill>
              </a:rPr>
              <a:t>6</a:t>
            </a:r>
            <a:endParaRPr lang="en-US" altLang="en-US" sz="3200">
              <a:ln>
                <a:solidFill>
                  <a:srgbClr val="EAE706"/>
                </a:solidFill>
              </a:ln>
              <a:solidFill>
                <a:srgbClr val="EAE706"/>
              </a:solidFill>
            </a:endParaRPr>
          </a:p>
        </p:txBody>
      </p:sp>
      <p:sp>
        <p:nvSpPr>
          <p:cNvPr id="22" name="Rectangle 21"/>
          <p:cNvSpPr/>
          <p:nvPr/>
        </p:nvSpPr>
        <p:spPr>
          <a:xfrm flipH="1">
            <a:off x="271780" y="199390"/>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Web Browser Plugins</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5" name="Picture 4" descr="Screenshot_2019-08-14_11-55-32"/>
          <p:cNvPicPr>
            <a:picLocks noChangeAspect="1"/>
          </p:cNvPicPr>
          <p:nvPr/>
        </p:nvPicPr>
        <p:blipFill>
          <a:blip r:embed="rId2"/>
          <a:srcRect b="39293"/>
          <a:stretch>
            <a:fillRect/>
          </a:stretch>
        </p:blipFill>
        <p:spPr>
          <a:xfrm>
            <a:off x="1957705" y="3784600"/>
            <a:ext cx="8277225" cy="2833370"/>
          </a:xfrm>
          <a:prstGeom prst="rect">
            <a:avLst/>
          </a:prstGeom>
        </p:spPr>
      </p:pic>
      <p:pic>
        <p:nvPicPr>
          <p:cNvPr id="6" name="Picture 5" descr="Screenshot_2019-08-14_11-54-16"/>
          <p:cNvPicPr>
            <a:picLocks noChangeAspect="1"/>
          </p:cNvPicPr>
          <p:nvPr/>
        </p:nvPicPr>
        <p:blipFill>
          <a:blip r:embed="rId3"/>
          <a:srcRect r="2658"/>
          <a:stretch>
            <a:fillRect/>
          </a:stretch>
        </p:blipFill>
        <p:spPr>
          <a:xfrm>
            <a:off x="1957705" y="1638935"/>
            <a:ext cx="8278495" cy="2120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Always use verified apps on facebook</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26627" name="Picture 15361"/>
          <p:cNvPicPr>
            <a:picLocks noChangeAspect="1"/>
          </p:cNvPicPr>
          <p:nvPr/>
        </p:nvPicPr>
        <p:blipFill>
          <a:blip r:embed="rId2"/>
          <a:stretch>
            <a:fillRect/>
          </a:stretch>
        </p:blipFill>
        <p:spPr>
          <a:xfrm>
            <a:off x="4451985" y="1837055"/>
            <a:ext cx="3287395" cy="408813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Have a look at the app permission before accepting it.</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28674" name="Picture 16385"/>
          <p:cNvPicPr>
            <a:picLocks noChangeAspect="1"/>
          </p:cNvPicPr>
          <p:nvPr/>
        </p:nvPicPr>
        <p:blipFill>
          <a:blip r:embed="rId2"/>
          <a:stretch>
            <a:fillRect/>
          </a:stretch>
        </p:blipFill>
        <p:spPr>
          <a:xfrm>
            <a:off x="2660650" y="1910080"/>
            <a:ext cx="6870700" cy="455803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Don't share your access token with anyone</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30722" name="Picture 17409"/>
          <p:cNvPicPr>
            <a:picLocks noChangeAspect="1"/>
          </p:cNvPicPr>
          <p:nvPr/>
        </p:nvPicPr>
        <p:blipFill>
          <a:blip r:embed="rId2"/>
          <a:stretch>
            <a:fillRect/>
          </a:stretch>
        </p:blipFill>
        <p:spPr>
          <a:xfrm>
            <a:off x="2783205" y="1634490"/>
            <a:ext cx="6624955" cy="449262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Always check for “Https” when browsing the social media or any other website</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32770" name="Picture 18433"/>
          <p:cNvPicPr>
            <a:picLocks noChangeAspect="1"/>
          </p:cNvPicPr>
          <p:nvPr/>
        </p:nvPicPr>
        <p:blipFill>
          <a:blip r:embed="rId2"/>
          <a:srcRect b="10975"/>
          <a:stretch>
            <a:fillRect/>
          </a:stretch>
        </p:blipFill>
        <p:spPr>
          <a:xfrm>
            <a:off x="2143760" y="1912620"/>
            <a:ext cx="7955280" cy="469773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375535"/>
            <a:ext cx="6113145" cy="1529080"/>
          </a:xfrm>
        </p:spPr>
        <p:txBody>
          <a:bodyPr>
            <a:normAutofit fontScale="90000"/>
          </a:bodyPr>
          <a:p>
            <a:pPr algn="l"/>
            <a:r>
              <a:rPr lang="en-US" altLang="en-US" sz="5400" b="1">
                <a:ln>
                  <a:solidFill>
                    <a:schemeClr val="bg1"/>
                  </a:solidFill>
                </a:ln>
                <a:solidFill>
                  <a:schemeClr val="bg1"/>
                </a:solidFill>
                <a:sym typeface="+mn-ea"/>
              </a:rPr>
              <a:t>Computer Protection</a:t>
            </a:r>
            <a:endParaRPr lang="en-US" altLang="en-US" sz="5400" b="1">
              <a:ln>
                <a:solidFill>
                  <a:schemeClr val="bg1"/>
                </a:solidFill>
              </a:ln>
              <a:solidFill>
                <a:schemeClr val="bg1"/>
              </a:solidFill>
              <a:effectLst>
                <a:outerShdw blurRad="38100" dist="19050" dir="2700000" algn="tl" rotWithShape="0">
                  <a:schemeClr val="dk1">
                    <a:alpha val="40000"/>
                  </a:schemeClr>
                </a:outerShdw>
              </a:effectLst>
              <a:sym typeface="+mn-ea"/>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375535"/>
            <a:ext cx="6113145" cy="1529080"/>
          </a:xfrm>
        </p:spPr>
        <p:txBody>
          <a:bodyPr>
            <a:normAutofit fontScale="90000"/>
          </a:bodyPr>
          <a:p>
            <a:pPr algn="l"/>
            <a:r>
              <a:rPr lang="en-US" altLang="en-US" sz="5400">
                <a:solidFill>
                  <a:schemeClr val="bg1"/>
                </a:solidFill>
                <a:sym typeface="+mn-ea"/>
              </a:rPr>
              <a:t>Famous attack vectors </a:t>
            </a:r>
            <a:endParaRPr lang="en-US" altLang="en-US" sz="5400">
              <a:ln>
                <a:solidFill>
                  <a:schemeClr val="bg1"/>
                </a:solidFill>
              </a:ln>
              <a:solidFill>
                <a:schemeClr val="bg1"/>
              </a:solidFill>
              <a:effectLst>
                <a:outerShdw blurRad="38100" dist="19050" dir="2700000" algn="tl" rotWithShape="0">
                  <a:schemeClr val="dk1">
                    <a:alpha val="40000"/>
                  </a:schemeClr>
                </a:outerShdw>
              </a:effectLst>
              <a:sym typeface="+mn-ea"/>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Computer Protection</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Malwares</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nvGrpSpPr>
          <p:cNvPr id="5" name="Groupe 2"/>
          <p:cNvGrpSpPr/>
          <p:nvPr/>
        </p:nvGrpSpPr>
        <p:grpSpPr>
          <a:xfrm>
            <a:off x="1431290" y="1761490"/>
            <a:ext cx="9328785" cy="4277360"/>
            <a:chOff x="413581" y="1135302"/>
            <a:chExt cx="8210550" cy="3790950"/>
          </a:xfrm>
        </p:grpSpPr>
        <p:pic>
          <p:nvPicPr>
            <p:cNvPr id="67588" name="Picture 4" descr="http://1.bp.blogspot.com/-nKkV8jCQd9M/Uj6rJOB8LII/AAAAAAAAAIA/gA-f3fhTjf4/s1600/malwa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81" y="1135302"/>
              <a:ext cx="8210550" cy="37909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à coins arrondis 1"/>
            <p:cNvSpPr/>
            <p:nvPr/>
          </p:nvSpPr>
          <p:spPr>
            <a:xfrm>
              <a:off x="449263" y="3125083"/>
              <a:ext cx="1170409" cy="432048"/>
            </a:xfrm>
            <a:prstGeom prst="roundRect">
              <a:avLst/>
            </a:prstGeom>
            <a:solidFill>
              <a:srgbClr val="4F80BD"/>
            </a:solid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b="1" dirty="0"/>
                <a:t>Worm</a:t>
              </a:r>
              <a:endParaRPr lang="fr-FR" b="1" dirty="0"/>
            </a:p>
          </p:txBody>
        </p:sp>
        <p:sp>
          <p:nvSpPr>
            <p:cNvPr id="12" name="Rectangle à coins arrondis 11"/>
            <p:cNvSpPr/>
            <p:nvPr/>
          </p:nvSpPr>
          <p:spPr>
            <a:xfrm>
              <a:off x="1236842" y="1733554"/>
              <a:ext cx="1224136" cy="432048"/>
            </a:xfrm>
            <a:prstGeom prst="roundRect">
              <a:avLst/>
            </a:prstGeom>
            <a:solidFill>
              <a:srgbClr val="4F80BD"/>
            </a:solid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b="1" dirty="0" err="1"/>
                <a:t>Trojan</a:t>
              </a:r>
              <a:endParaRPr lang="fr-FR" b="1" dirty="0"/>
            </a:p>
          </p:txBody>
        </p:sp>
        <p:sp>
          <p:nvSpPr>
            <p:cNvPr id="13" name="Rectangle à coins arrondis 12"/>
            <p:cNvSpPr/>
            <p:nvPr/>
          </p:nvSpPr>
          <p:spPr>
            <a:xfrm>
              <a:off x="5148064" y="4265271"/>
              <a:ext cx="1224136" cy="432048"/>
            </a:xfrm>
            <a:prstGeom prst="roundRect">
              <a:avLst/>
            </a:prstGeom>
            <a:solidFill>
              <a:srgbClr val="4F80BD"/>
            </a:solid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b="1" dirty="0" err="1"/>
                <a:t>Others</a:t>
              </a:r>
              <a:endParaRPr lang="fr-FR" b="1" dirty="0"/>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Computer Protection</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Adwares</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67588" name="Picture 4" descr="http://1.bp.blogspot.com/-nKkV8jCQd9M/Uj6rJOB8LII/AAAAAAAAAIA/gA-f3fhTjf4/s1600/malware.png"/>
          <p:cNvPicPr>
            <a:picLocks noChangeAspect="1" noChangeArrowheads="1"/>
          </p:cNvPicPr>
          <p:nvPr/>
        </p:nvPicPr>
        <p:blipFill>
          <a:blip r:embed="rId2">
            <a:extLst>
              <a:ext uri="{28A0092B-C50C-407E-A947-70E740481C1C}">
                <a14:useLocalDpi xmlns:a14="http://schemas.microsoft.com/office/drawing/2010/main" val="0"/>
              </a:ext>
            </a:extLst>
          </a:blip>
          <a:srcRect l="43013" r="38003" b="60318"/>
          <a:stretch>
            <a:fillRect/>
          </a:stretch>
        </p:blipFill>
        <p:spPr bwMode="auto">
          <a:xfrm>
            <a:off x="8115300" y="2433320"/>
            <a:ext cx="3021330" cy="2895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524490" y="3788410"/>
            <a:ext cx="812800" cy="1778000"/>
          </a:xfrm>
          <a:prstGeom prst="rect">
            <a:avLst/>
          </a:prstGeom>
          <a:solidFill>
            <a:srgbClr val="FAFAFA"/>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pic>
        <p:nvPicPr>
          <p:cNvPr id="7" name="Picture 6" descr="security-adware"/>
          <p:cNvPicPr>
            <a:picLocks noChangeAspect="1"/>
          </p:cNvPicPr>
          <p:nvPr/>
        </p:nvPicPr>
        <p:blipFill>
          <a:blip r:embed="rId3"/>
          <a:stretch>
            <a:fillRect/>
          </a:stretch>
        </p:blipFill>
        <p:spPr>
          <a:xfrm>
            <a:off x="727075" y="1711960"/>
            <a:ext cx="6449060" cy="483679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Computer Protection</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Spywares</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67588" name="Picture 4" descr="http://1.bp.blogspot.com/-nKkV8jCQd9M/Uj6rJOB8LII/AAAAAAAAAIA/gA-f3fhTjf4/s1600/malware.png"/>
          <p:cNvPicPr>
            <a:picLocks noChangeAspect="1" noChangeArrowheads="1"/>
          </p:cNvPicPr>
          <p:nvPr/>
        </p:nvPicPr>
        <p:blipFill>
          <a:blip r:embed="rId2">
            <a:extLst>
              <a:ext uri="{28A0092B-C50C-407E-A947-70E740481C1C}">
                <a14:useLocalDpi xmlns:a14="http://schemas.microsoft.com/office/drawing/2010/main" val="0"/>
              </a:ext>
            </a:extLst>
          </a:blip>
          <a:srcRect l="30854" t="60372" r="54661" b="11978"/>
          <a:stretch>
            <a:fillRect/>
          </a:stretch>
        </p:blipFill>
        <p:spPr bwMode="auto">
          <a:xfrm>
            <a:off x="8390255" y="2378710"/>
            <a:ext cx="2399665" cy="21005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155305" y="3453130"/>
            <a:ext cx="812800" cy="1778000"/>
          </a:xfrm>
          <a:prstGeom prst="rect">
            <a:avLst/>
          </a:prstGeom>
          <a:solidFill>
            <a:srgbClr val="FAFAFA"/>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pic>
        <p:nvPicPr>
          <p:cNvPr id="5" name="Picture 4" descr="chasing-spyware-in-an-apt-with-a-siem-solution_1"/>
          <p:cNvPicPr>
            <a:picLocks noChangeAspect="1"/>
          </p:cNvPicPr>
          <p:nvPr/>
        </p:nvPicPr>
        <p:blipFill>
          <a:blip r:embed="rId3"/>
          <a:stretch>
            <a:fillRect/>
          </a:stretch>
        </p:blipFill>
        <p:spPr>
          <a:xfrm>
            <a:off x="267970" y="1722120"/>
            <a:ext cx="7887335" cy="461899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Introduction</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endParaRPr lang="en-US" altLang="en-US" sz="1800" b="1"/>
          </a:p>
          <a:p>
            <a:pPr algn="l"/>
            <a:endParaRPr lang="en-US" altLang="en-US" sz="1800" b="1"/>
          </a:p>
          <a:p>
            <a:pPr algn="l"/>
            <a:r>
              <a:rPr lang="en-US" altLang="en-US" sz="1800" b="1"/>
              <a:t>Who is a Hacker ?</a:t>
            </a:r>
            <a:endParaRPr lang="en-US" altLang="en-US" sz="1800" b="1"/>
          </a:p>
          <a:p>
            <a:pPr algn="l">
              <a:lnSpc>
                <a:spcPct val="100000"/>
              </a:lnSpc>
            </a:pPr>
            <a:endParaRPr lang="en-US" altLang="en-US" sz="1800"/>
          </a:p>
          <a:p>
            <a:pPr algn="l">
              <a:lnSpc>
                <a:spcPct val="100000"/>
              </a:lnSpc>
            </a:pPr>
            <a:endParaRPr lang="en-US" altLang="en-US" sz="1800"/>
          </a:p>
          <a:p>
            <a:pPr algn="l">
              <a:lnSpc>
                <a:spcPct val="100000"/>
              </a:lnSpc>
            </a:pPr>
            <a:endParaRPr lang="en-US" altLang="en-US" sz="1800"/>
          </a:p>
          <a:p>
            <a:pPr algn="l">
              <a:lnSpc>
                <a:spcPct val="100000"/>
              </a:lnSpc>
            </a:pPr>
            <a:r>
              <a:rPr lang="en-US" altLang="en-US" sz="1800"/>
              <a:t>A hacker is someone who explores methods for </a:t>
            </a:r>
            <a:r>
              <a:rPr lang="en-US" altLang="en-US" sz="1800" b="1">
                <a:solidFill>
                  <a:srgbClr val="FF0000"/>
                </a:solidFill>
              </a:rPr>
              <a:t>breaching defenses</a:t>
            </a:r>
            <a:r>
              <a:rPr lang="en-US" altLang="en-US" sz="1800"/>
              <a:t> and </a:t>
            </a:r>
            <a:r>
              <a:rPr lang="en-US" altLang="en-US" sz="1800" b="1">
                <a:solidFill>
                  <a:srgbClr val="FF0000"/>
                </a:solidFill>
              </a:rPr>
              <a:t>exploiting weaknesses </a:t>
            </a:r>
            <a:r>
              <a:rPr lang="en-US" altLang="en-US" sz="1800"/>
              <a:t>in a computer system or network.</a:t>
            </a:r>
            <a:endParaRPr lang="en-US" altLang="en-US" sz="1800"/>
          </a:p>
          <a:p>
            <a:pPr algn="l">
              <a:lnSpc>
                <a:spcPct val="100000"/>
              </a:lnSpc>
            </a:pPr>
            <a:r>
              <a:rPr lang="en-US" altLang="en-US" sz="1800"/>
              <a:t>A hacker is also a person who develope innovative solutions. ( Hackathons etc ).</a:t>
            </a:r>
            <a:endParaRPr lang="en-US" altLang="en-US" sz="1800"/>
          </a:p>
          <a:p>
            <a:pPr algn="l">
              <a:lnSpc>
                <a:spcPct val="100000"/>
              </a:lnSpc>
            </a:pPr>
            <a:r>
              <a:rPr lang="en-US" altLang="en-US" sz="1800"/>
              <a:t> </a:t>
            </a:r>
            <a:endParaRPr lang="en-US" altLang="en-US" sz="1800"/>
          </a:p>
          <a:p>
            <a:pPr algn="l"/>
            <a:r>
              <a:rPr lang="en-US" altLang="en-US" sz="1800" b="1"/>
              <a:t>Types of Hackers</a:t>
            </a:r>
            <a:endParaRPr lang="en-US" altLang="en-US" sz="1800" b="1"/>
          </a:p>
          <a:p>
            <a:pPr algn="l">
              <a:lnSpc>
                <a:spcPct val="100000"/>
              </a:lnSpc>
            </a:pPr>
            <a:r>
              <a:rPr lang="en-US" altLang="en-US" sz="1800" b="1"/>
              <a:t>Black Hat : </a:t>
            </a:r>
            <a:r>
              <a:rPr lang="en-US" altLang="en-US" sz="1800"/>
              <a:t>The bad guys.</a:t>
            </a:r>
            <a:endParaRPr lang="en-US" altLang="en-US" sz="1800" b="1"/>
          </a:p>
          <a:p>
            <a:pPr algn="l">
              <a:lnSpc>
                <a:spcPct val="100000"/>
              </a:lnSpc>
            </a:pPr>
            <a:r>
              <a:rPr lang="en-US" altLang="en-US" sz="1800" b="1"/>
              <a:t>Grey Hat : </a:t>
            </a:r>
            <a:r>
              <a:rPr lang="en-US" altLang="en-US" sz="1800"/>
              <a:t>It depends on the situation ( either Bad or Good one ).</a:t>
            </a:r>
            <a:endParaRPr lang="en-US" altLang="en-US" sz="1800" b="1"/>
          </a:p>
          <a:p>
            <a:pPr algn="l">
              <a:lnSpc>
                <a:spcPct val="100000"/>
              </a:lnSpc>
            </a:pPr>
            <a:r>
              <a:rPr lang="en-US" altLang="en-US" sz="1800" b="1"/>
              <a:t>White Hat : </a:t>
            </a:r>
            <a:r>
              <a:rPr lang="en-US" altLang="en-US" sz="1800"/>
              <a:t>The good guys.</a:t>
            </a:r>
            <a:endParaRPr lang="en-US" altLang="en-US" sz="1800"/>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4" name="Picture 3" descr="YpihifdXP4WPqSYbbWeg1zYjK56UfTdvKCKLUTVJRi6hVZjw3BTV6UtTheapP4c6uwqMhVhbptkT6ZZ4vKnux4LvuaS1V69BaCDqRoUuSf93bbPn2qyintYgyNnLjrSN1rVT2s3YY34VY1zMGJ2cDkdCXvKKMiFpPtTix5jS4nwG"/>
          <p:cNvPicPr>
            <a:picLocks noChangeAspect="1"/>
          </p:cNvPicPr>
          <p:nvPr/>
        </p:nvPicPr>
        <p:blipFill>
          <a:blip r:embed="rId2"/>
          <a:stretch>
            <a:fillRect/>
          </a:stretch>
        </p:blipFill>
        <p:spPr>
          <a:xfrm>
            <a:off x="3616960" y="963295"/>
            <a:ext cx="4958080" cy="2324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500"/>
                                        <p:tgtEl>
                                          <p:spTgt spid="3">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fade">
                                      <p:cBhvr>
                                        <p:cTn id="33" dur="5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fade">
                                      <p:cBhvr>
                                        <p:cTn id="3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Computer Protection</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Keyloggers</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6" name="Picture 5" descr="keylogger-hacker-lookingglass"/>
          <p:cNvPicPr>
            <a:picLocks noChangeAspect="1"/>
          </p:cNvPicPr>
          <p:nvPr/>
        </p:nvPicPr>
        <p:blipFill>
          <a:blip r:embed="rId2"/>
          <a:stretch>
            <a:fillRect/>
          </a:stretch>
        </p:blipFill>
        <p:spPr>
          <a:xfrm>
            <a:off x="8594725" y="2016125"/>
            <a:ext cx="3186430" cy="3505200"/>
          </a:xfrm>
          <a:prstGeom prst="rect">
            <a:avLst/>
          </a:prstGeom>
        </p:spPr>
      </p:pic>
      <p:pic>
        <p:nvPicPr>
          <p:cNvPr id="7" name="Picture 6" descr="Best-USB-Keyloggers-33ingey4o0j8v0zi8gqfbe"/>
          <p:cNvPicPr>
            <a:picLocks noChangeAspect="1"/>
          </p:cNvPicPr>
          <p:nvPr/>
        </p:nvPicPr>
        <p:blipFill>
          <a:blip r:embed="rId3"/>
          <a:stretch>
            <a:fillRect/>
          </a:stretch>
        </p:blipFill>
        <p:spPr>
          <a:xfrm>
            <a:off x="267970" y="2051685"/>
            <a:ext cx="7930515" cy="395922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Computer Protection</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Ransomware</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4" name="Picture 3" descr="2019-03-10-image"/>
          <p:cNvPicPr>
            <a:picLocks noChangeAspect="1"/>
          </p:cNvPicPr>
          <p:nvPr/>
        </p:nvPicPr>
        <p:blipFill>
          <a:blip r:embed="rId2">
            <a:clrChange>
              <a:clrFrom>
                <a:srgbClr val="65868D">
                  <a:alpha val="100000"/>
                </a:srgbClr>
              </a:clrFrom>
              <a:clrTo>
                <a:srgbClr val="65868D">
                  <a:alpha val="100000"/>
                  <a:alpha val="0"/>
                </a:srgbClr>
              </a:clrTo>
            </a:clrChange>
          </a:blip>
          <a:srcRect l="3435"/>
          <a:stretch>
            <a:fillRect/>
          </a:stretch>
        </p:blipFill>
        <p:spPr>
          <a:xfrm>
            <a:off x="7434580" y="1955165"/>
            <a:ext cx="5426075" cy="3851275"/>
          </a:xfrm>
          <a:prstGeom prst="rect">
            <a:avLst/>
          </a:prstGeom>
        </p:spPr>
      </p:pic>
      <p:pic>
        <p:nvPicPr>
          <p:cNvPr id="5" name="Picture 4" descr="encrypted-files"/>
          <p:cNvPicPr>
            <a:picLocks noChangeAspect="1"/>
          </p:cNvPicPr>
          <p:nvPr/>
        </p:nvPicPr>
        <p:blipFill>
          <a:blip r:embed="rId3"/>
          <a:stretch>
            <a:fillRect/>
          </a:stretch>
        </p:blipFill>
        <p:spPr>
          <a:xfrm>
            <a:off x="363220" y="1481455"/>
            <a:ext cx="7110095" cy="519684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689225"/>
            <a:ext cx="6113145" cy="859155"/>
          </a:xfrm>
        </p:spPr>
        <p:txBody>
          <a:bodyPr>
            <a:normAutofit fontScale="90000"/>
          </a:bodyPr>
          <a:p>
            <a:pPr algn="l"/>
            <a:r>
              <a:rPr lang="en-US" altLang="en-US" sz="5400">
                <a:solidFill>
                  <a:schemeClr val="bg1"/>
                </a:solidFill>
                <a:sym typeface="+mn-ea"/>
              </a:rPr>
              <a:t>How to protect ?</a:t>
            </a:r>
            <a:endParaRPr lang="en-US" altLang="en-US" sz="5400">
              <a:ln>
                <a:solidFill>
                  <a:schemeClr val="bg1"/>
                </a:solidFill>
              </a:ln>
              <a:solidFill>
                <a:schemeClr val="bg1"/>
              </a:solidFill>
              <a:effectLst>
                <a:outerShdw blurRad="38100" dist="19050" dir="2700000" algn="tl" rotWithShape="0">
                  <a:schemeClr val="dk1">
                    <a:alpha val="40000"/>
                  </a:schemeClr>
                </a:outerShdw>
              </a:effectLst>
              <a:sym typeface="+mn-ea"/>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Install Antivirus </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4" name="Picture 3" descr="antivirus-5a72401a8e1b6e0037eca70b"/>
          <p:cNvPicPr>
            <a:picLocks noChangeAspect="1"/>
          </p:cNvPicPr>
          <p:nvPr/>
        </p:nvPicPr>
        <p:blipFill>
          <a:blip r:embed="rId2"/>
          <a:stretch>
            <a:fillRect/>
          </a:stretch>
        </p:blipFill>
        <p:spPr>
          <a:xfrm>
            <a:off x="2512695" y="1807210"/>
            <a:ext cx="7165975" cy="47771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Anti-keylogger</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5" name="Picture 4" descr="maxresdefault"/>
          <p:cNvPicPr>
            <a:picLocks noChangeAspect="1"/>
          </p:cNvPicPr>
          <p:nvPr/>
        </p:nvPicPr>
        <p:blipFill>
          <a:blip r:embed="rId2"/>
          <a:stretch>
            <a:fillRect/>
          </a:stretch>
        </p:blipFill>
        <p:spPr>
          <a:xfrm>
            <a:off x="1645920" y="1595120"/>
            <a:ext cx="8900160" cy="50069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Avoid or be extra carefull when dealing with softwares from unknown sources, keygens or cracks</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4" name="Picture 3" descr="banner3"/>
          <p:cNvPicPr>
            <a:picLocks noChangeAspect="1"/>
          </p:cNvPicPr>
          <p:nvPr/>
        </p:nvPicPr>
        <p:blipFill>
          <a:blip r:embed="rId2"/>
          <a:stretch>
            <a:fillRect/>
          </a:stretch>
        </p:blipFill>
        <p:spPr>
          <a:xfrm>
            <a:off x="337185" y="2437765"/>
            <a:ext cx="11516995" cy="3372485"/>
          </a:xfrm>
          <a:prstGeom prst="rect">
            <a:avLst/>
          </a:prstGeom>
        </p:spPr>
      </p:pic>
      <p:sp>
        <p:nvSpPr>
          <p:cNvPr id="6" name="Text Box 5"/>
          <p:cNvSpPr txBox="1"/>
          <p:nvPr/>
        </p:nvSpPr>
        <p:spPr>
          <a:xfrm>
            <a:off x="5226685" y="4382770"/>
            <a:ext cx="4079240" cy="434340"/>
          </a:xfrm>
          <a:prstGeom prst="rect">
            <a:avLst/>
          </a:prstGeom>
          <a:noFill/>
        </p:spPr>
        <p:txBody>
          <a:bodyPr wrap="none" rtlCol="0" anchor="t">
            <a:spAutoFit/>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sz="2400" b="1">
                <a:solidFill>
                  <a:srgbClr val="FF6D6D"/>
                </a:solidFill>
                <a:sym typeface="+mn-ea"/>
              </a:rPr>
              <a:t>keygens 	          	 cracks</a:t>
            </a:r>
            <a:endParaRPr lang="en-US" altLang="en-US" sz="2400" b="1">
              <a:solidFill>
                <a:srgbClr val="FF6D6D"/>
              </a:solidFill>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Use tools to monitor activities in your computer</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5" name="Picture 4" descr="logo"/>
          <p:cNvPicPr>
            <a:picLocks noChangeAspect="1"/>
          </p:cNvPicPr>
          <p:nvPr/>
        </p:nvPicPr>
        <p:blipFill>
          <a:blip r:embed="rId2"/>
          <a:stretch>
            <a:fillRect/>
          </a:stretch>
        </p:blipFill>
        <p:spPr>
          <a:xfrm>
            <a:off x="8828405" y="2661920"/>
            <a:ext cx="2438400" cy="2438400"/>
          </a:xfrm>
          <a:prstGeom prst="rect">
            <a:avLst/>
          </a:prstGeom>
        </p:spPr>
      </p:pic>
      <p:pic>
        <p:nvPicPr>
          <p:cNvPr id="7" name="Picture 6" descr="676__processExplorer1"/>
          <p:cNvPicPr>
            <a:picLocks noChangeAspect="1"/>
          </p:cNvPicPr>
          <p:nvPr/>
        </p:nvPicPr>
        <p:blipFill>
          <a:blip r:embed="rId3"/>
          <a:stretch>
            <a:fillRect/>
          </a:stretch>
        </p:blipFill>
        <p:spPr>
          <a:xfrm>
            <a:off x="340995" y="1630045"/>
            <a:ext cx="5543550" cy="500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375535"/>
            <a:ext cx="6113145" cy="1529080"/>
          </a:xfrm>
        </p:spPr>
        <p:txBody>
          <a:bodyPr>
            <a:normAutofit fontScale="90000"/>
          </a:bodyPr>
          <a:p>
            <a:pPr algn="l"/>
            <a:r>
              <a:rPr lang="en-US" altLang="en-US" sz="5400" b="1">
                <a:ln>
                  <a:solidFill>
                    <a:schemeClr val="bg1"/>
                  </a:solidFill>
                </a:ln>
                <a:solidFill>
                  <a:schemeClr val="bg1"/>
                </a:solidFill>
                <a:sym typeface="+mn-ea"/>
              </a:rPr>
              <a:t>Smart phones protection</a:t>
            </a:r>
            <a:endParaRPr lang="en-US" altLang="en-US" sz="5400" b="1">
              <a:ln>
                <a:solidFill>
                  <a:schemeClr val="bg1"/>
                </a:solidFill>
              </a:ln>
              <a:solidFill>
                <a:schemeClr val="bg1"/>
              </a:solidFill>
              <a:sym typeface="+mn-ea"/>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ocia-media-marketing-service"/>
          <p:cNvPicPr>
            <a:picLocks noChangeAspect="1"/>
          </p:cNvPicPr>
          <p:nvPr/>
        </p:nvPicPr>
        <p:blipFill>
          <a:blip r:embed="rId1"/>
          <a:srcRect l="2626" t="-1383" r="-4287" b="1383"/>
          <a:stretch>
            <a:fillRect/>
          </a:stretch>
        </p:blipFill>
        <p:spPr>
          <a:xfrm>
            <a:off x="-19050" y="-99060"/>
            <a:ext cx="12780645" cy="71589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1280x720"/>
          <p:cNvPicPr>
            <a:picLocks noChangeAspect="1"/>
          </p:cNvPicPr>
          <p:nvPr/>
        </p:nvPicPr>
        <p:blipFill>
          <a:blip r:embed="rId1"/>
          <a:stretch>
            <a:fillRect/>
          </a:stretch>
        </p:blipFill>
        <p:spPr>
          <a:xfrm>
            <a:off x="-17145" y="-5715"/>
            <a:ext cx="12223115" cy="6875780"/>
          </a:xfrm>
          <a:prstGeom prst="rect">
            <a:avLst/>
          </a:prstGeom>
        </p:spPr>
      </p:pic>
      <p:sp>
        <p:nvSpPr>
          <p:cNvPr id="6" name="Rectangle 5"/>
          <p:cNvSpPr/>
          <p:nvPr/>
        </p:nvSpPr>
        <p:spPr>
          <a:xfrm rot="1489695">
            <a:off x="6765925" y="2080895"/>
            <a:ext cx="3914775" cy="14871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x-none" altLang="en-US" sz="7200" dirty="0">
                <a:solidFill>
                  <a:srgbClr val="FF0000"/>
                </a:solidFill>
                <a:effectLst>
                  <a:outerShdw blurRad="88900" dist="38100" dir="2700000" sx="104000" sy="104000" algn="tl" rotWithShape="0">
                    <a:prstClr val="black">
                      <a:alpha val="50000"/>
                    </a:prstClr>
                  </a:outerShdw>
                </a:effectLst>
                <a:latin typeface="HACKED" panose="02000500000000000000" pitchFamily="2" charset="0"/>
              </a:rPr>
              <a:t>Security</a:t>
            </a:r>
            <a:endParaRPr lang="x-none" altLang="en-US" dirty="0">
              <a:solidFill>
                <a:srgbClr val="FF0000"/>
              </a:solidFill>
              <a:effectLst>
                <a:outerShdw blurRad="88900" dist="38100" dir="2700000" sx="104000" sy="104000" algn="tl" rotWithShape="0">
                  <a:prstClr val="black">
                    <a:alpha val="50000"/>
                  </a:prstClr>
                </a:outerShdw>
              </a:effectLst>
              <a:latin typeface="HACKED" panose="02000500000000000000" pitchFamily="2"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Introduction</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6" name="Picture 5" descr="CITIZENFOUR-poster-locandina-2015"/>
          <p:cNvPicPr>
            <a:picLocks noChangeAspect="1"/>
          </p:cNvPicPr>
          <p:nvPr/>
        </p:nvPicPr>
        <p:blipFill>
          <a:blip r:embed="rId2"/>
          <a:stretch>
            <a:fillRect/>
          </a:stretch>
        </p:blipFill>
        <p:spPr>
          <a:xfrm>
            <a:off x="8049260" y="934085"/>
            <a:ext cx="4150360" cy="5929630"/>
          </a:xfrm>
          <a:prstGeom prst="rect">
            <a:avLst/>
          </a:prstGeom>
        </p:spPr>
      </p:pic>
      <p:sp>
        <p:nvSpPr>
          <p:cNvPr id="7" name="Text Box 6"/>
          <p:cNvSpPr txBox="1"/>
          <p:nvPr/>
        </p:nvSpPr>
        <p:spPr>
          <a:xfrm>
            <a:off x="625475" y="1805305"/>
            <a:ext cx="6491605" cy="1753235"/>
          </a:xfrm>
          <a:prstGeom prst="rect">
            <a:avLst/>
          </a:prstGeom>
          <a:noFill/>
        </p:spPr>
        <p:txBody>
          <a:bodyPr wrap="square" rtlCol="0" anchor="t">
            <a:spAutoFit/>
          </a:bodyPr>
          <a:p>
            <a:pPr>
              <a:lnSpc>
                <a:spcPct val="150000"/>
              </a:lnSpc>
            </a:pPr>
            <a:r>
              <a:rPr lang="en-US" b="1"/>
              <a:t>Edward Joseph Snowden</a:t>
            </a:r>
            <a:r>
              <a:rPr lang="en-US"/>
              <a:t> is an American whistle-blower who copied and leaked highly classified information from the National Security Agency in 2013 when he was a Central Intelligence Agency employee</a:t>
            </a:r>
            <a:r>
              <a:rPr lang="en-US" altLang="en-US"/>
              <a:t>.</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375535"/>
            <a:ext cx="6113145" cy="1529080"/>
          </a:xfrm>
        </p:spPr>
        <p:txBody>
          <a:bodyPr>
            <a:normAutofit fontScale="90000"/>
          </a:bodyPr>
          <a:p>
            <a:pPr algn="l"/>
            <a:r>
              <a:rPr lang="en-US" altLang="en-US" sz="5400">
                <a:solidFill>
                  <a:schemeClr val="bg1"/>
                </a:solidFill>
                <a:sym typeface="+mn-ea"/>
              </a:rPr>
              <a:t>Famous attack vectors </a:t>
            </a:r>
            <a:endParaRPr lang="en-US" altLang="en-US" sz="5400">
              <a:ln>
                <a:solidFill>
                  <a:schemeClr val="bg1"/>
                </a:solidFill>
              </a:ln>
              <a:solidFill>
                <a:schemeClr val="bg1"/>
              </a:solidFill>
              <a:effectLst>
                <a:outerShdw blurRad="38100" dist="19050" dir="2700000" algn="tl" rotWithShape="0">
                  <a:schemeClr val="dk1">
                    <a:alpha val="40000"/>
                  </a:schemeClr>
                </a:outerShdw>
              </a:effectLst>
              <a:sym typeface="+mn-ea"/>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Smart phones protection</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Smart phone Malwares</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nvGrpSpPr>
          <p:cNvPr id="5" name="Groupe 2"/>
          <p:cNvGrpSpPr/>
          <p:nvPr/>
        </p:nvGrpSpPr>
        <p:grpSpPr>
          <a:xfrm>
            <a:off x="1431290" y="1761490"/>
            <a:ext cx="9328785" cy="4277360"/>
            <a:chOff x="413581" y="1135302"/>
            <a:chExt cx="8210550" cy="3790950"/>
          </a:xfrm>
        </p:grpSpPr>
        <p:pic>
          <p:nvPicPr>
            <p:cNvPr id="67588" name="Picture 4" descr="http://1.bp.blogspot.com/-nKkV8jCQd9M/Uj6rJOB8LII/AAAAAAAAAIA/gA-f3fhTjf4/s1600/malwa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81" y="1135302"/>
              <a:ext cx="8210550" cy="37909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à coins arrondis 1"/>
            <p:cNvSpPr/>
            <p:nvPr/>
          </p:nvSpPr>
          <p:spPr>
            <a:xfrm>
              <a:off x="449263" y="3125083"/>
              <a:ext cx="1170409" cy="432048"/>
            </a:xfrm>
            <a:prstGeom prst="roundRect">
              <a:avLst/>
            </a:prstGeom>
            <a:solidFill>
              <a:srgbClr val="4F80BD"/>
            </a:solid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b="1" dirty="0"/>
                <a:t>Worm</a:t>
              </a:r>
              <a:endParaRPr lang="fr-FR" b="1" dirty="0"/>
            </a:p>
          </p:txBody>
        </p:sp>
        <p:sp>
          <p:nvSpPr>
            <p:cNvPr id="12" name="Rectangle à coins arrondis 11"/>
            <p:cNvSpPr/>
            <p:nvPr/>
          </p:nvSpPr>
          <p:spPr>
            <a:xfrm>
              <a:off x="1236842" y="1733554"/>
              <a:ext cx="1224136" cy="432048"/>
            </a:xfrm>
            <a:prstGeom prst="roundRect">
              <a:avLst/>
            </a:prstGeom>
            <a:solidFill>
              <a:srgbClr val="4F80BD"/>
            </a:solid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b="1" dirty="0" err="1"/>
                <a:t>Trojan</a:t>
              </a:r>
              <a:endParaRPr lang="fr-FR" b="1" dirty="0"/>
            </a:p>
          </p:txBody>
        </p:sp>
        <p:sp>
          <p:nvSpPr>
            <p:cNvPr id="13" name="Rectangle à coins arrondis 12"/>
            <p:cNvSpPr/>
            <p:nvPr/>
          </p:nvSpPr>
          <p:spPr>
            <a:xfrm>
              <a:off x="5148064" y="4265271"/>
              <a:ext cx="1224136" cy="432048"/>
            </a:xfrm>
            <a:prstGeom prst="roundRect">
              <a:avLst/>
            </a:prstGeom>
            <a:solidFill>
              <a:srgbClr val="4F80BD"/>
            </a:solidFill>
            <a:ln w="38100">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fr-FR" b="1" dirty="0" err="1"/>
                <a:t>Others</a:t>
              </a:r>
              <a:endParaRPr lang="fr-FR" b="1" dirty="0"/>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Smart phones protection</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Smart phone Malwares, from where ?</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7" name="Picture 6" descr="play-1200"/>
          <p:cNvPicPr>
            <a:picLocks noChangeAspect="1"/>
          </p:cNvPicPr>
          <p:nvPr/>
        </p:nvPicPr>
        <p:blipFill>
          <a:blip r:embed="rId2">
            <a:clrChange>
              <a:clrFrom>
                <a:srgbClr val="E8E8E8">
                  <a:alpha val="100000"/>
                </a:srgbClr>
              </a:clrFrom>
              <a:clrTo>
                <a:srgbClr val="E8E8E8">
                  <a:alpha val="100000"/>
                  <a:alpha val="0"/>
                </a:srgbClr>
              </a:clrTo>
            </a:clrChange>
          </a:blip>
          <a:srcRect l="28744" r="19865"/>
          <a:stretch>
            <a:fillRect/>
          </a:stretch>
        </p:blipFill>
        <p:spPr>
          <a:xfrm>
            <a:off x="1034415" y="2408555"/>
            <a:ext cx="2892425" cy="2944495"/>
          </a:xfrm>
          <a:prstGeom prst="rect">
            <a:avLst/>
          </a:prstGeom>
        </p:spPr>
      </p:pic>
      <p:pic>
        <p:nvPicPr>
          <p:cNvPr id="8" name="Picture 7" descr="android-malware-100564633-large"/>
          <p:cNvPicPr>
            <a:picLocks noChangeAspect="1"/>
          </p:cNvPicPr>
          <p:nvPr/>
        </p:nvPicPr>
        <p:blipFill>
          <a:blip r:embed="rId3">
            <a:clrChange>
              <a:clrFrom>
                <a:srgbClr val="FEFEFE">
                  <a:alpha val="100000"/>
                </a:srgbClr>
              </a:clrFrom>
              <a:clrTo>
                <a:srgbClr val="FEFEFE">
                  <a:alpha val="100000"/>
                  <a:alpha val="0"/>
                </a:srgbClr>
              </a:clrTo>
            </a:clrChange>
            <a:lum contrast="12000"/>
          </a:blip>
          <a:srcRect l="22733" t="10362" r="21147" b="13978"/>
          <a:stretch>
            <a:fillRect/>
          </a:stretch>
        </p:blipFill>
        <p:spPr>
          <a:xfrm>
            <a:off x="7503795" y="2059305"/>
            <a:ext cx="3908425" cy="3642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Smart phones protection</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Adware</a:t>
            </a:r>
            <a:endParaRPr lang="en-US" altLang="en-US" b="1"/>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4" name="Picture 3" descr="pi3dfrsag0wz"/>
          <p:cNvPicPr>
            <a:picLocks noChangeAspect="1"/>
          </p:cNvPicPr>
          <p:nvPr/>
        </p:nvPicPr>
        <p:blipFill>
          <a:blip r:embed="rId2"/>
          <a:stretch>
            <a:fillRect/>
          </a:stretch>
        </p:blipFill>
        <p:spPr>
          <a:xfrm>
            <a:off x="7443470" y="1010920"/>
            <a:ext cx="4304030" cy="5739765"/>
          </a:xfrm>
          <a:prstGeom prst="rect">
            <a:avLst/>
          </a:prstGeom>
        </p:spPr>
      </p:pic>
      <p:pic>
        <p:nvPicPr>
          <p:cNvPr id="5" name="Picture 4" descr="Mobile-Security-1024x682"/>
          <p:cNvPicPr>
            <a:picLocks noChangeAspect="1"/>
          </p:cNvPicPr>
          <p:nvPr/>
        </p:nvPicPr>
        <p:blipFill>
          <a:blip r:embed="rId3"/>
          <a:srcRect r="14248"/>
          <a:stretch>
            <a:fillRect/>
          </a:stretch>
        </p:blipFill>
        <p:spPr>
          <a:xfrm>
            <a:off x="474980" y="1621155"/>
            <a:ext cx="6604000" cy="512953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689225"/>
            <a:ext cx="6113145" cy="859155"/>
          </a:xfrm>
        </p:spPr>
        <p:txBody>
          <a:bodyPr>
            <a:normAutofit fontScale="90000"/>
          </a:bodyPr>
          <a:p>
            <a:pPr algn="l"/>
            <a:r>
              <a:rPr lang="en-US" altLang="en-US" sz="5400">
                <a:solidFill>
                  <a:schemeClr val="bg1"/>
                </a:solidFill>
                <a:sym typeface="+mn-ea"/>
              </a:rPr>
              <a:t>Mobile Root</a:t>
            </a:r>
            <a:endParaRPr lang="en-US" altLang="en-US" sz="5400">
              <a:ln>
                <a:solidFill>
                  <a:schemeClr val="bg1"/>
                </a:solidFill>
              </a:ln>
              <a:solidFill>
                <a:schemeClr val="bg1"/>
              </a:solidFill>
              <a:effectLst>
                <a:outerShdw blurRad="38100" dist="19050" dir="2700000" algn="tl" rotWithShape="0">
                  <a:schemeClr val="dk1">
                    <a:alpha val="40000"/>
                  </a:schemeClr>
                </a:outerShdw>
              </a:effectLst>
              <a:sym typeface="+mn-ea"/>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Mobile Root</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5" name="Picture 4" descr="root-detection-1-800x500"/>
          <p:cNvPicPr>
            <a:picLocks noChangeAspect="1"/>
          </p:cNvPicPr>
          <p:nvPr/>
        </p:nvPicPr>
        <p:blipFill>
          <a:blip r:embed="rId2">
            <a:clrChange>
              <a:clrFrom>
                <a:srgbClr val="292929">
                  <a:alpha val="100000"/>
                </a:srgbClr>
              </a:clrFrom>
              <a:clrTo>
                <a:srgbClr val="292929">
                  <a:alpha val="100000"/>
                  <a:alpha val="0"/>
                </a:srgbClr>
              </a:clrTo>
            </a:clrChange>
          </a:blip>
          <a:srcRect l="26383" t="5627" r="26275" b="5453"/>
          <a:stretch>
            <a:fillRect/>
          </a:stretch>
        </p:blipFill>
        <p:spPr>
          <a:xfrm>
            <a:off x="7655560" y="1763395"/>
            <a:ext cx="3607435" cy="4234815"/>
          </a:xfrm>
          <a:prstGeom prst="rect">
            <a:avLst/>
          </a:prstGeom>
        </p:spPr>
      </p:pic>
      <p:pic>
        <p:nvPicPr>
          <p:cNvPr id="6" name="Picture 5" descr="unlock-bootloader"/>
          <p:cNvPicPr>
            <a:picLocks noChangeAspect="1"/>
          </p:cNvPicPr>
          <p:nvPr/>
        </p:nvPicPr>
        <p:blipFill>
          <a:blip r:embed="rId3"/>
          <a:srcRect b="8539"/>
          <a:stretch>
            <a:fillRect/>
          </a:stretch>
        </p:blipFill>
        <p:spPr>
          <a:xfrm>
            <a:off x="340995" y="1691005"/>
            <a:ext cx="6104255" cy="41878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Mobile Root</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3" name="Text Box 2"/>
          <p:cNvSpPr txBox="1"/>
          <p:nvPr/>
        </p:nvSpPr>
        <p:spPr>
          <a:xfrm>
            <a:off x="375920" y="2355215"/>
            <a:ext cx="4839970" cy="2338070"/>
          </a:xfrm>
          <a:prstGeom prst="rect">
            <a:avLst/>
          </a:prstGeom>
          <a:noFill/>
        </p:spPr>
        <p:txBody>
          <a:bodyPr wrap="square" rtlCol="0">
            <a:spAutoFit/>
          </a:bodyPr>
          <a:p>
            <a:r>
              <a:rPr lang="en-US" altLang="en-US" sz="2000" b="1">
                <a:solidFill>
                  <a:srgbClr val="00B050"/>
                </a:solidFill>
              </a:rPr>
              <a:t>Pros</a:t>
            </a:r>
            <a:endParaRPr lang="en-US" altLang="en-US"/>
          </a:p>
          <a:p>
            <a:endParaRPr lang="en-US" altLang="en-US"/>
          </a:p>
          <a:p>
            <a:pPr>
              <a:lnSpc>
                <a:spcPct val="150000"/>
              </a:lnSpc>
            </a:pPr>
            <a:r>
              <a:rPr lang="en-US" altLang="en-US"/>
              <a:t>- Full controle of your phone.</a:t>
            </a:r>
            <a:endParaRPr lang="en-US" altLang="en-US"/>
          </a:p>
          <a:p>
            <a:pPr>
              <a:lnSpc>
                <a:spcPct val="150000"/>
              </a:lnSpc>
            </a:pPr>
            <a:r>
              <a:rPr lang="en-US" altLang="en-US"/>
              <a:t>- install custom roms.</a:t>
            </a:r>
            <a:endParaRPr lang="en-US" altLang="en-US"/>
          </a:p>
          <a:p>
            <a:pPr>
              <a:lnSpc>
                <a:spcPct val="150000"/>
              </a:lnSpc>
            </a:pPr>
            <a:r>
              <a:rPr lang="en-US" altLang="en-US"/>
              <a:t>- install other systems on your phone ( Linux etc).</a:t>
            </a:r>
            <a:endParaRPr lang="en-US" altLang="en-US"/>
          </a:p>
        </p:txBody>
      </p:sp>
      <p:sp>
        <p:nvSpPr>
          <p:cNvPr id="4" name="Text Box 3"/>
          <p:cNvSpPr txBox="1"/>
          <p:nvPr/>
        </p:nvSpPr>
        <p:spPr>
          <a:xfrm>
            <a:off x="7026275" y="2355215"/>
            <a:ext cx="4839970" cy="2753360"/>
          </a:xfrm>
          <a:prstGeom prst="rect">
            <a:avLst/>
          </a:prstGeom>
          <a:noFill/>
        </p:spPr>
        <p:txBody>
          <a:bodyPr wrap="square" rtlCol="0">
            <a:spAutoFit/>
          </a:bodyPr>
          <a:p>
            <a:r>
              <a:rPr lang="en-US" altLang="en-US" sz="2000" b="1">
                <a:solidFill>
                  <a:srgbClr val="FF0000"/>
                </a:solidFill>
              </a:rPr>
              <a:t>Cons</a:t>
            </a:r>
            <a:endParaRPr lang="en-US" altLang="en-US" sz="2000"/>
          </a:p>
          <a:p>
            <a:endParaRPr lang="en-US" altLang="en-US"/>
          </a:p>
          <a:p>
            <a:pPr>
              <a:lnSpc>
                <a:spcPct val="150000"/>
              </a:lnSpc>
            </a:pPr>
            <a:r>
              <a:rPr lang="en-US" altLang="en-US"/>
              <a:t>- Any virus infection may be critical.</a:t>
            </a:r>
            <a:endParaRPr lang="en-US" altLang="en-US"/>
          </a:p>
          <a:p>
            <a:pPr>
              <a:lnSpc>
                <a:spcPct val="150000"/>
              </a:lnSpc>
            </a:pPr>
            <a:r>
              <a:rPr lang="en-US" altLang="en-US"/>
              <a:t>- Wrong use of the phone may cause permanent damage.</a:t>
            </a:r>
            <a:endParaRPr lang="en-US" altLang="en-US"/>
          </a:p>
          <a:p>
            <a:pPr>
              <a:lnSpc>
                <a:spcPct val="150000"/>
              </a:lnSpc>
            </a:pPr>
            <a:r>
              <a:rPr lang="en-US" altLang="en-US"/>
              <a:t>- Installing wrong rom may cause a Softbrick or Hardbrick.</a:t>
            </a:r>
            <a:endParaRPr lang="en-US" altLang="en-US"/>
          </a:p>
        </p:txBody>
      </p:sp>
      <p:cxnSp>
        <p:nvCxnSpPr>
          <p:cNvPr id="7" name="Straight Connector 6"/>
          <p:cNvCxnSpPr/>
          <p:nvPr/>
        </p:nvCxnSpPr>
        <p:spPr>
          <a:xfrm>
            <a:off x="6096000" y="2056130"/>
            <a:ext cx="0" cy="3056255"/>
          </a:xfrm>
          <a:prstGeom prst="line">
            <a:avLst/>
          </a:prstGeom>
          <a:ln w="38100">
            <a:solidFill>
              <a:srgbClr val="EAE706"/>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689225"/>
            <a:ext cx="6113145" cy="859155"/>
          </a:xfrm>
        </p:spPr>
        <p:txBody>
          <a:bodyPr>
            <a:normAutofit fontScale="90000"/>
          </a:bodyPr>
          <a:p>
            <a:pPr algn="l"/>
            <a:r>
              <a:rPr lang="en-US" altLang="en-US" sz="5400">
                <a:solidFill>
                  <a:schemeClr val="bg1"/>
                </a:solidFill>
                <a:sym typeface="+mn-ea"/>
              </a:rPr>
              <a:t>How to protect ?</a:t>
            </a:r>
            <a:endParaRPr lang="en-US" altLang="en-US" sz="5400">
              <a:ln>
                <a:solidFill>
                  <a:schemeClr val="bg1"/>
                </a:solidFill>
              </a:ln>
              <a:solidFill>
                <a:schemeClr val="bg1"/>
              </a:solidFill>
              <a:effectLst>
                <a:outerShdw blurRad="38100" dist="19050" dir="2700000" algn="tl" rotWithShape="0">
                  <a:schemeClr val="dk1">
                    <a:alpha val="40000"/>
                  </a:schemeClr>
                </a:outerShdw>
              </a:effectLst>
              <a:sym typeface="+mn-ea"/>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Avoid installing applications from unknown sources</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4" name="Picture 3" descr="how-to-root-any-android-phone-without-a-pc"/>
          <p:cNvPicPr>
            <a:picLocks noChangeAspect="1"/>
          </p:cNvPicPr>
          <p:nvPr/>
        </p:nvPicPr>
        <p:blipFill>
          <a:blip r:embed="rId2"/>
          <a:stretch>
            <a:fillRect/>
          </a:stretch>
        </p:blipFill>
        <p:spPr>
          <a:xfrm>
            <a:off x="1708150" y="1559560"/>
            <a:ext cx="8776335" cy="52006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Always check permissions before installing any appliation</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5" name="Picture 4" descr="Simplified-app-permissions"/>
          <p:cNvPicPr>
            <a:picLocks noChangeAspect="1"/>
          </p:cNvPicPr>
          <p:nvPr/>
        </p:nvPicPr>
        <p:blipFill>
          <a:blip r:embed="rId2"/>
          <a:stretch>
            <a:fillRect/>
          </a:stretch>
        </p:blipFill>
        <p:spPr>
          <a:xfrm>
            <a:off x="1864360" y="1577340"/>
            <a:ext cx="8462645" cy="51923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689225"/>
            <a:ext cx="6113145" cy="859155"/>
          </a:xfrm>
        </p:spPr>
        <p:txBody>
          <a:bodyPr>
            <a:normAutofit fontScale="90000"/>
          </a:bodyPr>
          <a:p>
            <a:pPr algn="l"/>
            <a:r>
              <a:rPr lang="en-US" altLang="en-US" sz="5400" b="1">
                <a:solidFill>
                  <a:schemeClr val="bg1"/>
                </a:solidFill>
                <a:sym typeface="+mn-ea"/>
              </a:rPr>
              <a:t>Privacy issues</a:t>
            </a:r>
            <a:endParaRPr lang="en-US" altLang="en-US" sz="5400" b="1">
              <a:ln>
                <a:solidFill>
                  <a:schemeClr val="bg1"/>
                </a:solidFill>
              </a:ln>
              <a:solidFill>
                <a:schemeClr val="bg1"/>
              </a:solidFill>
              <a:effectLst>
                <a:outerShdw blurRad="38100" dist="19050" dir="2700000" algn="tl" rotWithShape="0">
                  <a:schemeClr val="dk1">
                    <a:alpha val="40000"/>
                  </a:schemeClr>
                </a:outerShdw>
              </a:effectLst>
              <a:sym typeface="+mn-ea"/>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Mobile antivirus</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4" name="Picture 3" descr="comodo-mobile-security-app"/>
          <p:cNvPicPr>
            <a:picLocks noChangeAspect="1"/>
          </p:cNvPicPr>
          <p:nvPr/>
        </p:nvPicPr>
        <p:blipFill>
          <a:blip r:embed="rId2"/>
          <a:stretch>
            <a:fillRect/>
          </a:stretch>
        </p:blipFill>
        <p:spPr>
          <a:xfrm>
            <a:off x="4577080" y="1353185"/>
            <a:ext cx="3037840" cy="540131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How to protect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Remove any not needed applications</a:t>
            </a:r>
            <a:endParaRPr lang="en-US" altLang="en-US" b="1">
              <a:latin typeface="Calibri (body)" charset="0"/>
              <a:cs typeface="Calibri (body)" charset="0"/>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5" name="Picture 4" descr="smartphone-app-developers"/>
          <p:cNvPicPr>
            <a:picLocks noChangeAspect="1"/>
          </p:cNvPicPr>
          <p:nvPr/>
        </p:nvPicPr>
        <p:blipFill>
          <a:blip r:embed="rId2"/>
          <a:stretch>
            <a:fillRect/>
          </a:stretch>
        </p:blipFill>
        <p:spPr>
          <a:xfrm>
            <a:off x="437515" y="1803400"/>
            <a:ext cx="11316970" cy="47307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341245"/>
            <a:ext cx="6113145" cy="2000885"/>
          </a:xfrm>
        </p:spPr>
        <p:txBody>
          <a:bodyPr>
            <a:normAutofit fontScale="90000"/>
          </a:bodyPr>
          <a:p>
            <a:pPr algn="l"/>
            <a:r>
              <a:rPr lang="en-US" altLang="en-US" sz="5400" b="1">
                <a:solidFill>
                  <a:schemeClr val="bg1"/>
                </a:solidFill>
                <a:sym typeface="+mn-ea"/>
              </a:rPr>
              <a:t>How to act and what to do as a victim ?</a:t>
            </a:r>
            <a:endParaRPr lang="en-US" altLang="en-US" sz="5400" b="1">
              <a:solidFill>
                <a:schemeClr val="bg1"/>
              </a:solidFill>
              <a:sym typeface="+mn-ea"/>
            </a:endParaRPr>
          </a:p>
        </p:txBody>
      </p:sp>
      <p:sp>
        <p:nvSpPr>
          <p:cNvPr id="4" name="Rectangle 3"/>
          <p:cNvSpPr/>
          <p:nvPr/>
        </p:nvSpPr>
        <p:spPr>
          <a:xfrm flipH="1">
            <a:off x="6082665" y="2283460"/>
            <a:ext cx="118110" cy="184594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fontScale="90000"/>
          </a:bodyPr>
          <a:p>
            <a:pPr algn="l"/>
            <a:r>
              <a:rPr lang="en-US" altLang="en-US" sz="3600">
                <a:solidFill>
                  <a:schemeClr val="bg1"/>
                </a:solidFill>
                <a:sym typeface="+mn-ea"/>
              </a:rPr>
              <a:t> How to act and what to do as a victim ?</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marL="1905" lvl="0" indent="-344805" algn="l" defTabSz="457200">
              <a:lnSpc>
                <a:spcPct val="93000"/>
              </a:lnSpc>
              <a:spcAft>
                <a:spcPct val="0"/>
              </a:spcAft>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olidFill>
                  <a:srgbClr val="FF0000"/>
                </a:solidFill>
                <a:sym typeface="+mn-ea"/>
              </a:rPr>
              <a:t>The computer </a:t>
            </a:r>
            <a:endParaRPr lang="en-US" altLang="en-US" b="1">
              <a:solidFill>
                <a:srgbClr val="FF0000"/>
              </a:solidFill>
              <a:sym typeface="+mn-ea"/>
            </a:endParaRPr>
          </a:p>
          <a:p>
            <a:pPr marL="1905" lvl="0" indent="-344805" algn="l" defTabSz="457200">
              <a:lnSpc>
                <a:spcPct val="93000"/>
              </a:lnSpc>
              <a:spcAft>
                <a:spcPct val="0"/>
              </a:spcAft>
              <a:buFont typeface="Arial" panose="020B0604020202020204" pitchFamily="34" charset="0"/>
              <a:buChar char="•"/>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Disconnect from the internet. (everyone)</a:t>
            </a:r>
            <a:endParaRPr lang="en-US" altLang="en-US" b="1">
              <a:sym typeface="+mn-ea"/>
            </a:endParaRPr>
          </a:p>
          <a:p>
            <a:pPr marL="1905" lvl="0" indent="-344805" algn="l" defTabSz="457200">
              <a:lnSpc>
                <a:spcPct val="93000"/>
              </a:lnSpc>
              <a:spcAft>
                <a:spcPct val="0"/>
              </a:spcAft>
              <a:buFont typeface="Arial" panose="020B0604020202020204" pitchFamily="34" charset="0"/>
              <a:buChar char="•"/>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Detect the virus name and location and remove it. (Basic)</a:t>
            </a:r>
            <a:endParaRPr lang="en-US" altLang="en-US" b="1">
              <a:sym typeface="+mn-ea"/>
            </a:endParaRPr>
          </a:p>
          <a:p>
            <a:pPr marL="1905" lvl="0" indent="-344805" algn="l" defTabSz="457200">
              <a:lnSpc>
                <a:spcPct val="93000"/>
              </a:lnSpc>
              <a:spcAft>
                <a:spcPct val="0"/>
              </a:spcAft>
              <a:buFont typeface="Arial" panose="020B0604020202020204" pitchFamily="34" charset="0"/>
              <a:buChar char="•"/>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Track the virus to the hackers IP adress. (Advanced)</a:t>
            </a:r>
            <a:endParaRPr lang="en-US" altLang="en-US" b="1">
              <a:sym typeface="+mn-ea"/>
            </a:endParaRPr>
          </a:p>
          <a:p>
            <a:pPr marL="1905" lvl="0" indent="-344805" algn="l" defTabSz="457200">
              <a:lnSpc>
                <a:spcPct val="93000"/>
              </a:lnSpc>
              <a:spcAft>
                <a:spcPct val="0"/>
              </a:spcAft>
              <a:buFont typeface="Arial" panose="020B0604020202020204" pitchFamily="34" charset="0"/>
              <a:buChar char="•"/>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Reverse the hack from your computer to the Hacker's one. (Advanced)</a:t>
            </a:r>
            <a:endParaRPr lang="en-US" altLang="en-US" b="1">
              <a:sym typeface="+mn-ea"/>
            </a:endParaRPr>
          </a:p>
          <a:p>
            <a:pPr marL="1905" lvl="0" indent="-344805" algn="l" defTabSz="457200">
              <a:lnSpc>
                <a:spcPct val="93000"/>
              </a:lnSpc>
              <a:spcAft>
                <a:spcPct val="0"/>
              </a:spcAft>
              <a:buFont typeface="Arial" panose="020B0604020202020204" pitchFamily="34" charset="0"/>
              <a:buChar char="•"/>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Report to authorities with the computer. (everyone)</a:t>
            </a:r>
            <a:endParaRPr lang="en-US" altLang="en-US" b="1">
              <a:sym typeface="+mn-ea"/>
            </a:endParaRPr>
          </a:p>
          <a:p>
            <a:pPr lvl="0" algn="l" defTabSz="457200">
              <a:lnSpc>
                <a:spcPct val="93000"/>
              </a:lnSpc>
              <a:spcAft>
                <a:spcPct val="0"/>
              </a:spcAft>
              <a:buFont typeface="Arial" panose="020B0604020202020204" pitchFamily="34" charset="0"/>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olidFill>
                  <a:srgbClr val="FF0000"/>
                </a:solidFill>
                <a:sym typeface="+mn-ea"/>
              </a:rPr>
              <a:t>Social media</a:t>
            </a:r>
            <a:endParaRPr lang="en-US" altLang="en-US" b="1">
              <a:sym typeface="+mn-ea"/>
            </a:endParaRPr>
          </a:p>
          <a:p>
            <a:pPr marL="342900" lvl="0" indent="-342900" algn="l" defTabSz="457200">
              <a:lnSpc>
                <a:spcPct val="93000"/>
              </a:lnSpc>
              <a:spcAft>
                <a:spcPct val="0"/>
              </a:spcAft>
              <a:buFont typeface="Arial" panose="020B0604020202020204" pitchFamily="34" charset="0"/>
              <a:buChar char="•"/>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Try to recover it. (Basic)</a:t>
            </a:r>
            <a:endParaRPr lang="en-US" altLang="en-US" b="1">
              <a:sym typeface="+mn-ea"/>
            </a:endParaRPr>
          </a:p>
          <a:p>
            <a:pPr marL="342900" lvl="0" indent="-342900" algn="l" defTabSz="457200">
              <a:lnSpc>
                <a:spcPct val="93000"/>
              </a:lnSpc>
              <a:spcAft>
                <a:spcPct val="0"/>
              </a:spcAft>
              <a:buFont typeface="Arial" panose="020B0604020202020204" pitchFamily="34" charset="0"/>
              <a:buChar char="•"/>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Report to authorities with any evidances. (everyone)</a:t>
            </a:r>
            <a:endParaRPr lang="en-US" altLang="en-US" sz="2000" b="1">
              <a:sym typeface="+mn-ea"/>
            </a:endParaRPr>
          </a:p>
          <a:p>
            <a:pPr lvl="0" algn="l" defTabSz="457200">
              <a:lnSpc>
                <a:spcPct val="93000"/>
              </a:lnSpc>
              <a:spcAft>
                <a:spcPct val="0"/>
              </a:spcAft>
              <a:buFont typeface="Arial" panose="020B0604020202020204" pitchFamily="34" charset="0"/>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olidFill>
                  <a:srgbClr val="FF0000"/>
                </a:solidFill>
                <a:sym typeface="+mn-ea"/>
              </a:rPr>
              <a:t>Mobile phone</a:t>
            </a:r>
            <a:endParaRPr lang="en-US" altLang="en-US" b="1">
              <a:sym typeface="+mn-ea"/>
            </a:endParaRPr>
          </a:p>
          <a:p>
            <a:pPr marL="342900" lvl="0" indent="-342900" algn="l" defTabSz="457200">
              <a:lnSpc>
                <a:spcPct val="93000"/>
              </a:lnSpc>
              <a:spcAft>
                <a:spcPct val="0"/>
              </a:spcAft>
              <a:buFont typeface="Arial" panose="020B0604020202020204" pitchFamily="34" charset="0"/>
              <a:buChar char="•"/>
              <a:tabLst>
                <a:tab pos="0" algn="l"/>
                <a:tab pos="113030" algn="l"/>
                <a:tab pos="570230" algn="l"/>
                <a:tab pos="1027430" algn="l"/>
                <a:tab pos="1484630" algn="l"/>
                <a:tab pos="1941830" algn="l"/>
                <a:tab pos="2399030" algn="l"/>
                <a:tab pos="2856230" algn="l"/>
                <a:tab pos="3313430" algn="l"/>
                <a:tab pos="3770630" algn="l"/>
                <a:tab pos="4227830" algn="l"/>
                <a:tab pos="4685030" algn="l"/>
                <a:tab pos="5142230" algn="l"/>
                <a:tab pos="5599430" algn="l"/>
                <a:tab pos="6056630" algn="l"/>
                <a:tab pos="6513830" algn="l"/>
                <a:tab pos="6971030" algn="l"/>
                <a:tab pos="7428230" algn="l"/>
                <a:tab pos="7885430" algn="l"/>
                <a:tab pos="8342630" algn="l"/>
                <a:tab pos="8799830" algn="l"/>
              </a:tabLst>
            </a:pPr>
            <a:r>
              <a:rPr lang="en-US" altLang="en-US" b="1">
                <a:sym typeface="+mn-ea"/>
              </a:rPr>
              <a:t>Report to authorities with any evidances. (everyone)</a:t>
            </a:r>
            <a:endParaRPr lang="en-US" altLang="en-US" b="1">
              <a:latin typeface="Calibri (body)" charset="0"/>
              <a:cs typeface="Calibri (body)" charset="0"/>
              <a:sym typeface="+mn-ea"/>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294755" y="2388870"/>
            <a:ext cx="6113145" cy="1524000"/>
          </a:xfrm>
        </p:spPr>
        <p:txBody>
          <a:bodyPr/>
          <a:p>
            <a:pPr algn="l"/>
            <a:r>
              <a:rPr lang="en-US" altLang="en-US" sz="4400" b="1">
                <a:solidFill>
                  <a:schemeClr val="bg1"/>
                </a:solidFill>
                <a:sym typeface="+mn-ea"/>
              </a:rPr>
              <a:t>Social Engineering, what is it ?</a:t>
            </a:r>
            <a:endParaRPr lang="en-US" altLang="en-US" sz="4400" b="1">
              <a:solidFill>
                <a:schemeClr val="bg1"/>
              </a:solidFill>
              <a:sym typeface="+mn-ea"/>
            </a:endParaRPr>
          </a:p>
        </p:txBody>
      </p:sp>
      <p:sp>
        <p:nvSpPr>
          <p:cNvPr id="4" name="Rectangle 3"/>
          <p:cNvSpPr/>
          <p:nvPr/>
        </p:nvSpPr>
        <p:spPr>
          <a:xfrm flipH="1">
            <a:off x="6082665" y="2283460"/>
            <a:ext cx="118110" cy="184594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Social Engineering, what is it ?</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 name="Subtitle 3"/>
          <p:cNvSpPr/>
          <p:nvPr>
            <p:ph type="subTitle" idx="1"/>
          </p:nvPr>
        </p:nvSpPr>
        <p:spPr>
          <a:xfrm>
            <a:off x="340995" y="5285105"/>
            <a:ext cx="11523980" cy="1388110"/>
          </a:xfrm>
        </p:spPr>
        <p:txBody>
          <a:bodyPr/>
          <a:p>
            <a:pPr algn="l"/>
            <a:r>
              <a:rPr lang="en-US" altLang="en-US"/>
              <a:t>Social engineering, in the context of information security, refers to psychological manipulation of people into performing actions or divulging confidential information. </a:t>
            </a:r>
            <a:endParaRPr lang="en-US" altLang="en-US"/>
          </a:p>
        </p:txBody>
      </p:sp>
      <p:pic>
        <p:nvPicPr>
          <p:cNvPr id="5" name="Picture 4" descr="Social-Engineering-Illustration"/>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256155" y="929005"/>
            <a:ext cx="7679055" cy="3999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Social Engineering, what is it ?</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 name="Subtitle 3"/>
          <p:cNvSpPr/>
          <p:nvPr>
            <p:ph type="subTitle" idx="1"/>
          </p:nvPr>
        </p:nvSpPr>
        <p:spPr>
          <a:xfrm>
            <a:off x="340995" y="1123950"/>
            <a:ext cx="11523980" cy="5549265"/>
          </a:xfrm>
        </p:spPr>
        <p:txBody>
          <a:bodyPr/>
          <a:p>
            <a:pPr algn="l"/>
            <a:r>
              <a:rPr lang="en-US" altLang="en-US" b="1"/>
              <a:t>Walmart employee fired for stealing money keeps uniform and steals another $30,000 from three other Walmarts</a:t>
            </a:r>
            <a:endParaRPr lang="en-US" altLang="en-US" b="1"/>
          </a:p>
          <a:p>
            <a:pPr algn="l">
              <a:lnSpc>
                <a:spcPct val="150000"/>
              </a:lnSpc>
            </a:pPr>
            <a:endParaRPr lang="en-US" altLang="en-US" b="1"/>
          </a:p>
          <a:p>
            <a:pPr algn="l">
              <a:lnSpc>
                <a:spcPct val="150000"/>
              </a:lnSpc>
            </a:pPr>
            <a:r>
              <a:rPr lang="en-US" altLang="en-US"/>
              <a:t>A 17-year-old male from Oklahoma was fired from his job at Walmart for stealing money. Rather than considering himself lucky that he got away without being charged, he put his uniform back on and stole $30,000 from three other Walmarts by pretending to be a general manager from another store.</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Social Engineering, what is it ?</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 name="Subtitle 3"/>
          <p:cNvSpPr/>
          <p:nvPr>
            <p:ph type="subTitle" idx="1"/>
          </p:nvPr>
        </p:nvSpPr>
        <p:spPr>
          <a:xfrm>
            <a:off x="340995" y="1123950"/>
            <a:ext cx="11523980" cy="5549265"/>
          </a:xfrm>
        </p:spPr>
        <p:txBody>
          <a:bodyPr>
            <a:normAutofit fontScale="90000"/>
          </a:bodyPr>
          <a:p>
            <a:pPr algn="l">
              <a:lnSpc>
                <a:spcPct val="150000"/>
              </a:lnSpc>
            </a:pPr>
            <a:r>
              <a:rPr lang="en-US" altLang="en-US" b="1">
                <a:sym typeface="+mn-ea"/>
              </a:rPr>
              <a:t>Sony Pictures Hack</a:t>
            </a:r>
            <a:endParaRPr lang="en-US" altLang="en-US" b="1"/>
          </a:p>
          <a:p>
            <a:pPr algn="l">
              <a:lnSpc>
                <a:spcPct val="150000"/>
              </a:lnSpc>
            </a:pPr>
            <a:endParaRPr lang="en-US" altLang="en-US"/>
          </a:p>
          <a:p>
            <a:pPr algn="l">
              <a:lnSpc>
                <a:spcPct val="150000"/>
              </a:lnSpc>
            </a:pPr>
            <a:r>
              <a:rPr lang="en-US" altLang="en-US"/>
              <a:t>The Sony Pictures hack began as an Apple ID phishing email. Several Sony executives received emails that requested they verify their Apple credentials on a phishing page under the control of the attackers. Using the executive’s LinkedIn profiles, the attackers determined their likely login credentials for the Sony network and identified at least one executive who used the same password for both their Apple and Sony accounts. With these credentials, the hackers were able to gain access to Sony Networks, resulting in the theft of a claimed 100 terabytes of sensitive company and employee information.</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Social Engineering, what is it ?</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 name="Subtitle 3"/>
          <p:cNvSpPr/>
          <p:nvPr>
            <p:ph type="subTitle" idx="1"/>
          </p:nvPr>
        </p:nvSpPr>
        <p:spPr>
          <a:xfrm>
            <a:off x="340995" y="2781935"/>
            <a:ext cx="11523980" cy="3891280"/>
          </a:xfrm>
        </p:spPr>
        <p:txBody>
          <a:bodyPr/>
          <a:p>
            <a:pPr algn="ctr"/>
            <a:r>
              <a:rPr lang="en-US" altLang="en-US" b="1"/>
              <a:t>Good people don’t do bad things</a:t>
            </a:r>
            <a:endParaRPr lang="en-US" altLang="en-US" b="1"/>
          </a:p>
          <a:p>
            <a:pPr algn="ctr"/>
            <a:endParaRPr lang="en-US" altLang="en-US" b="1"/>
          </a:p>
          <a:p>
            <a:pPr algn="ctr">
              <a:lnSpc>
                <a:spcPct val="150000"/>
              </a:lnSpc>
            </a:pPr>
            <a:r>
              <a:rPr lang="en-US" altLang="en-US"/>
              <a:t>If you don’t seem like a bad guy, then most people will assume that you’re not, </a:t>
            </a:r>
            <a:r>
              <a:rPr lang="en-US" altLang="en-US" b="1"/>
              <a:t>and this is a problem</a:t>
            </a:r>
            <a:r>
              <a:rPr lang="en-US" altLang="en-US"/>
              <a:t>.</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normAutofit/>
          </a:bodyPr>
          <a:p>
            <a:pPr algn="l"/>
            <a:r>
              <a:rPr lang="en-US" altLang="en-US" sz="3600">
                <a:solidFill>
                  <a:schemeClr val="bg1"/>
                </a:solidFill>
                <a:sym typeface="+mn-ea"/>
              </a:rPr>
              <a:t> Social Engineering, what is it ?</a:t>
            </a:r>
            <a:endParaRPr lang="en-US" altLang="en-US" sz="3600">
              <a:ln>
                <a:solidFill>
                  <a:schemeClr val="bg1"/>
                </a:solidFill>
              </a:ln>
              <a:solidFill>
                <a:schemeClr val="bg1"/>
              </a:solidFill>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5" name="Picture 4" descr="9068044._UY630_SR1200,630_"/>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4215" y="1049020"/>
            <a:ext cx="10783570" cy="56603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Protection on Social media</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Privacy issues</a:t>
            </a:r>
            <a:endParaRPr lang="en-US" altLang="en-US"/>
          </a:p>
          <a:p>
            <a:pPr algn="l"/>
            <a:endParaRPr lang="en-US" altLang="en-US"/>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pic>
        <p:nvPicPr>
          <p:cNvPr id="4" name="Picture 3" descr="1_szPvv8uvj873woKwhZtdkQ"/>
          <p:cNvPicPr>
            <a:picLocks noChangeAspect="1"/>
          </p:cNvPicPr>
          <p:nvPr/>
        </p:nvPicPr>
        <p:blipFill>
          <a:blip r:embed="rId2">
            <a:lum contrast="24000"/>
          </a:blip>
          <a:stretch>
            <a:fillRect/>
          </a:stretch>
        </p:blipFill>
        <p:spPr>
          <a:xfrm>
            <a:off x="1517650" y="1521460"/>
            <a:ext cx="9156700" cy="524700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294755" y="2380615"/>
            <a:ext cx="5640070" cy="1532255"/>
          </a:xfrm>
        </p:spPr>
        <p:txBody>
          <a:bodyPr>
            <a:normAutofit fontScale="90000"/>
          </a:bodyPr>
          <a:p>
            <a:pPr algn="l"/>
            <a:r>
              <a:rPr lang="en-US" altLang="en-US" sz="4400" b="1">
                <a:solidFill>
                  <a:schemeClr val="bg1"/>
                </a:solidFill>
                <a:sym typeface="+mn-ea"/>
              </a:rPr>
              <a:t>Parental Control tools for better monitoring </a:t>
            </a:r>
            <a:endParaRPr lang="en-US" altLang="en-US" sz="4400" b="1">
              <a:solidFill>
                <a:schemeClr val="bg1"/>
              </a:solidFill>
              <a:sym typeface="+mn-ea"/>
            </a:endParaRPr>
          </a:p>
        </p:txBody>
      </p:sp>
      <p:sp>
        <p:nvSpPr>
          <p:cNvPr id="4" name="Rectangle 3"/>
          <p:cNvSpPr/>
          <p:nvPr/>
        </p:nvSpPr>
        <p:spPr>
          <a:xfrm flipH="1">
            <a:off x="6082665" y="2283460"/>
            <a:ext cx="118110" cy="184594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40005"/>
            <a:ext cx="10306050" cy="735330"/>
          </a:xfrm>
        </p:spPr>
        <p:txBody>
          <a:bodyPr/>
          <a:p>
            <a:pPr algn="l"/>
            <a:r>
              <a:rPr lang="en-US" altLang="en-US" sz="3200">
                <a:solidFill>
                  <a:schemeClr val="bg1"/>
                </a:solidFill>
                <a:sym typeface="+mn-ea"/>
              </a:rPr>
              <a:t> Parental Control tools for better monitoring </a:t>
            </a:r>
            <a:endParaRPr lang="en-US" altLang="en-US" sz="3200">
              <a:ln>
                <a:solidFill>
                  <a:schemeClr val="bg1"/>
                </a:solidFill>
              </a:ln>
              <a:solidFill>
                <a:schemeClr val="bg1"/>
              </a:solidFill>
              <a:sym typeface="+mn-ea"/>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 name="Subtitle 3"/>
          <p:cNvSpPr/>
          <p:nvPr>
            <p:ph type="subTitle" idx="1"/>
          </p:nvPr>
        </p:nvSpPr>
        <p:spPr>
          <a:xfrm>
            <a:off x="28575" y="1515745"/>
            <a:ext cx="11523980" cy="5242560"/>
          </a:xfrm>
        </p:spPr>
        <p:txBody>
          <a:bodyPr>
            <a:normAutofit fontScale="90000"/>
          </a:bodyPr>
          <a:p>
            <a:pPr algn="l"/>
            <a:r>
              <a:rPr lang="en-US" altLang="en-US">
                <a:solidFill>
                  <a:srgbClr val="FF0000"/>
                </a:solidFill>
                <a:sym typeface="+mn-ea"/>
              </a:rPr>
              <a:t>Features:</a:t>
            </a:r>
            <a:endParaRPr lang="en-US" altLang="en-US" b="1">
              <a:solidFill>
                <a:schemeClr val="tx1"/>
              </a:solidFill>
              <a:sym typeface="+mn-ea"/>
            </a:endParaRPr>
          </a:p>
          <a:p>
            <a:pPr algn="l">
              <a:buFont typeface="Arial" panose="020B0604020202020204" pitchFamily="34" charset="0"/>
            </a:pPr>
            <a:r>
              <a:rPr lang="en-US">
                <a:solidFill>
                  <a:schemeClr val="tx1"/>
                </a:solidFill>
                <a:sym typeface="+mn-ea"/>
              </a:rPr>
              <a:t>- F</a:t>
            </a:r>
            <a:r>
              <a:rPr altLang="en-US">
                <a:solidFill>
                  <a:schemeClr val="tx1"/>
                </a:solidFill>
                <a:sym typeface="+mn-ea"/>
              </a:rPr>
              <a:t>ilter website content.</a:t>
            </a:r>
            <a:endParaRPr altLang="en-US">
              <a:solidFill>
                <a:schemeClr val="tx1"/>
              </a:solidFill>
              <a:sym typeface="+mn-ea"/>
            </a:endParaRPr>
          </a:p>
          <a:p>
            <a:pPr algn="l">
              <a:buFont typeface="Arial" panose="020B0604020202020204" pitchFamily="34" charset="0"/>
            </a:pPr>
            <a:r>
              <a:rPr lang="en-US">
                <a:solidFill>
                  <a:schemeClr val="tx1"/>
                </a:solidFill>
                <a:sym typeface="+mn-ea"/>
              </a:rPr>
              <a:t>- </a:t>
            </a:r>
            <a:r>
              <a:rPr altLang="en-US">
                <a:solidFill>
                  <a:schemeClr val="tx1"/>
                </a:solidFill>
                <a:sym typeface="+mn-ea"/>
              </a:rPr>
              <a:t>Access real-time location.</a:t>
            </a:r>
            <a:endParaRPr altLang="en-US">
              <a:solidFill>
                <a:schemeClr val="tx1"/>
              </a:solidFill>
              <a:sym typeface="+mn-ea"/>
            </a:endParaRPr>
          </a:p>
          <a:p>
            <a:pPr algn="l">
              <a:buFont typeface="Arial" panose="020B0604020202020204" pitchFamily="34" charset="0"/>
            </a:pPr>
            <a:r>
              <a:rPr lang="en-US">
                <a:solidFill>
                  <a:schemeClr val="tx1"/>
                </a:solidFill>
                <a:sym typeface="+mn-ea"/>
              </a:rPr>
              <a:t>- </a:t>
            </a:r>
            <a:r>
              <a:rPr altLang="en-US">
                <a:solidFill>
                  <a:schemeClr val="tx1"/>
                </a:solidFill>
                <a:sym typeface="+mn-ea"/>
              </a:rPr>
              <a:t>Block social apps.</a:t>
            </a:r>
            <a:endParaRPr altLang="en-US">
              <a:solidFill>
                <a:schemeClr val="tx1"/>
              </a:solidFill>
              <a:sym typeface="+mn-ea"/>
            </a:endParaRPr>
          </a:p>
          <a:p>
            <a:pPr algn="l"/>
            <a:endParaRPr lang="en-US" altLang="en-US" b="1">
              <a:solidFill>
                <a:schemeClr val="tx1"/>
              </a:solidFill>
              <a:sym typeface="+mn-ea"/>
            </a:endParaRPr>
          </a:p>
          <a:p>
            <a:pPr algn="l"/>
            <a:endParaRPr lang="en-US" altLang="en-US" b="1">
              <a:solidFill>
                <a:schemeClr val="tx1"/>
              </a:solidFill>
              <a:sym typeface="+mn-ea"/>
            </a:endParaRPr>
          </a:p>
          <a:p>
            <a:pPr algn="l"/>
            <a:endParaRPr lang="en-US" altLang="en-US" b="1">
              <a:solidFill>
                <a:schemeClr val="tx1"/>
              </a:solidFill>
              <a:sym typeface="+mn-ea"/>
            </a:endParaRPr>
          </a:p>
          <a:p>
            <a:pPr algn="l"/>
            <a:endParaRPr lang="en-US" altLang="en-US" b="1">
              <a:solidFill>
                <a:schemeClr val="tx1"/>
              </a:solidFill>
              <a:sym typeface="+mn-ea"/>
            </a:endParaRPr>
          </a:p>
          <a:p>
            <a:pPr algn="l"/>
            <a:r>
              <a:rPr lang="en-US" altLang="en-US">
                <a:solidFill>
                  <a:srgbClr val="00B050"/>
                </a:solidFill>
                <a:sym typeface="+mn-ea"/>
              </a:rPr>
              <a:t>Pros:</a:t>
            </a:r>
            <a:endParaRPr lang="en-US" altLang="en-US" b="1">
              <a:solidFill>
                <a:schemeClr val="tx1"/>
              </a:solidFill>
              <a:sym typeface="+mn-ea"/>
            </a:endParaRPr>
          </a:p>
          <a:p>
            <a:pPr algn="l"/>
            <a:r>
              <a:rPr lang="en-US" altLang="en-US">
                <a:solidFill>
                  <a:schemeClr val="tx1"/>
                </a:solidFill>
                <a:sym typeface="+mn-ea"/>
              </a:rPr>
              <a:t>Use time scheduler for internet usage.</a:t>
            </a:r>
            <a:endParaRPr lang="en-US" altLang="en-US" b="1">
              <a:solidFill>
                <a:schemeClr val="tx1"/>
              </a:solidFill>
              <a:sym typeface="+mn-ea"/>
            </a:endParaRPr>
          </a:p>
          <a:p>
            <a:pPr algn="l"/>
            <a:r>
              <a:rPr lang="en-US" altLang="en-US">
                <a:solidFill>
                  <a:srgbClr val="FF0000"/>
                </a:solidFill>
                <a:sym typeface="+mn-ea"/>
              </a:rPr>
              <a:t>Cons:</a:t>
            </a:r>
            <a:endParaRPr lang="en-US" altLang="en-US" b="1">
              <a:solidFill>
                <a:schemeClr val="tx1"/>
              </a:solidFill>
              <a:sym typeface="+mn-ea"/>
            </a:endParaRPr>
          </a:p>
          <a:p>
            <a:pPr algn="l"/>
            <a:r>
              <a:rPr lang="en-US" altLang="en-US">
                <a:solidFill>
                  <a:schemeClr val="tx1"/>
                </a:solidFill>
                <a:sym typeface="+mn-ea"/>
              </a:rPr>
              <a:t>No gaming control feature.</a:t>
            </a:r>
            <a:endParaRPr lang="en-US" altLang="en-US">
              <a:solidFill>
                <a:schemeClr val="tx1"/>
              </a:solidFill>
              <a:sym typeface="+mn-ea"/>
            </a:endParaRPr>
          </a:p>
        </p:txBody>
      </p:sp>
      <p:sp>
        <p:nvSpPr>
          <p:cNvPr id="3" name="Text Box 2"/>
          <p:cNvSpPr txBox="1"/>
          <p:nvPr/>
        </p:nvSpPr>
        <p:spPr>
          <a:xfrm>
            <a:off x="8978265" y="6389370"/>
            <a:ext cx="3226435" cy="368300"/>
          </a:xfrm>
          <a:prstGeom prst="rect">
            <a:avLst/>
          </a:prstGeom>
          <a:noFill/>
        </p:spPr>
        <p:txBody>
          <a:bodyPr wrap="square" rtlCol="0" anchor="t">
            <a:spAutoFit/>
          </a:bodyPr>
          <a:p>
            <a:r>
              <a:rPr lang="en-US" b="1">
                <a:solidFill>
                  <a:srgbClr val="385D8A"/>
                </a:solidFill>
              </a:rPr>
              <a:t>https://www.qustodio.com</a:t>
            </a:r>
            <a:endParaRPr lang="en-US" b="1">
              <a:solidFill>
                <a:srgbClr val="385D8A"/>
              </a:solidFill>
            </a:endParaRPr>
          </a:p>
        </p:txBody>
      </p:sp>
      <p:pic>
        <p:nvPicPr>
          <p:cNvPr id="5" name="Picture 4" descr="Screenshot_2019-08-14_15-25-06"/>
          <p:cNvPicPr>
            <a:picLocks noChangeAspect="1"/>
          </p:cNvPicPr>
          <p:nvPr/>
        </p:nvPicPr>
        <p:blipFill>
          <a:blip r:embed="rId2"/>
          <a:srcRect l="9039"/>
          <a:stretch>
            <a:fillRect/>
          </a:stretch>
        </p:blipFill>
        <p:spPr>
          <a:xfrm>
            <a:off x="3861435" y="1515745"/>
            <a:ext cx="8343265" cy="36874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40005"/>
            <a:ext cx="10306050" cy="735330"/>
          </a:xfrm>
        </p:spPr>
        <p:txBody>
          <a:bodyPr/>
          <a:p>
            <a:pPr algn="l"/>
            <a:r>
              <a:rPr lang="en-US" altLang="en-US" sz="3200">
                <a:solidFill>
                  <a:schemeClr val="bg1"/>
                </a:solidFill>
                <a:sym typeface="+mn-ea"/>
              </a:rPr>
              <a:t> Parental Control tools for better monitoring </a:t>
            </a:r>
            <a:endParaRPr lang="en-US" altLang="en-US" sz="3200">
              <a:ln>
                <a:solidFill>
                  <a:schemeClr val="bg1"/>
                </a:solidFill>
              </a:ln>
              <a:solidFill>
                <a:schemeClr val="bg1"/>
              </a:solidFill>
              <a:sym typeface="+mn-ea"/>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 name="Subtitle 3"/>
          <p:cNvSpPr/>
          <p:nvPr>
            <p:ph type="subTitle" idx="1"/>
          </p:nvPr>
        </p:nvSpPr>
        <p:spPr>
          <a:xfrm>
            <a:off x="28575" y="1515745"/>
            <a:ext cx="11523980" cy="5242560"/>
          </a:xfrm>
        </p:spPr>
        <p:txBody>
          <a:bodyPr>
            <a:normAutofit lnSpcReduction="10000"/>
          </a:bodyPr>
          <a:p>
            <a:pPr algn="l"/>
            <a:r>
              <a:rPr lang="en-US" altLang="en-US">
                <a:solidFill>
                  <a:srgbClr val="FF0000"/>
                </a:solidFill>
                <a:sym typeface="+mn-ea"/>
              </a:rPr>
              <a:t>Features:</a:t>
            </a:r>
            <a:endParaRPr lang="en-US" altLang="en-US" b="1">
              <a:solidFill>
                <a:schemeClr val="tx1"/>
              </a:solidFill>
              <a:sym typeface="+mn-ea"/>
            </a:endParaRPr>
          </a:p>
          <a:p>
            <a:pPr algn="l"/>
            <a:r>
              <a:rPr lang="en-US">
                <a:solidFill>
                  <a:schemeClr val="tx1"/>
                </a:solidFill>
                <a:sym typeface="+mn-ea"/>
              </a:rPr>
              <a:t>- </a:t>
            </a:r>
            <a:r>
              <a:rPr>
                <a:solidFill>
                  <a:schemeClr val="tx1"/>
                </a:solidFill>
                <a:sym typeface="+mn-ea"/>
              </a:rPr>
              <a:t>Monitor Web History</a:t>
            </a:r>
            <a:endParaRPr>
              <a:solidFill>
                <a:schemeClr val="tx1"/>
              </a:solidFill>
              <a:sym typeface="+mn-ea"/>
            </a:endParaRPr>
          </a:p>
          <a:p>
            <a:pPr algn="l"/>
            <a:r>
              <a:rPr lang="en-US">
                <a:solidFill>
                  <a:schemeClr val="tx1"/>
                </a:solidFill>
                <a:sym typeface="+mn-ea"/>
              </a:rPr>
              <a:t>- </a:t>
            </a:r>
            <a:r>
              <a:rPr>
                <a:solidFill>
                  <a:schemeClr val="tx1"/>
                </a:solidFill>
                <a:sym typeface="+mn-ea"/>
              </a:rPr>
              <a:t>Take a screenshot of </a:t>
            </a:r>
            <a:endParaRPr>
              <a:solidFill>
                <a:schemeClr val="tx1"/>
              </a:solidFill>
              <a:sym typeface="+mn-ea"/>
            </a:endParaRPr>
          </a:p>
          <a:p>
            <a:pPr algn="l"/>
            <a:r>
              <a:rPr>
                <a:solidFill>
                  <a:schemeClr val="tx1"/>
                </a:solidFill>
                <a:sym typeface="+mn-ea"/>
              </a:rPr>
              <a:t>computer screen</a:t>
            </a:r>
            <a:r>
              <a:rPr lang="en-US">
                <a:solidFill>
                  <a:schemeClr val="tx1"/>
                </a:solidFill>
                <a:sym typeface="+mn-ea"/>
              </a:rPr>
              <a:t>.</a:t>
            </a:r>
            <a:endParaRPr>
              <a:solidFill>
                <a:schemeClr val="tx1"/>
              </a:solidFill>
              <a:sym typeface="+mn-ea"/>
            </a:endParaRPr>
          </a:p>
          <a:p>
            <a:pPr algn="l"/>
            <a:endParaRPr lang="en-US" altLang="en-US" b="1">
              <a:solidFill>
                <a:schemeClr val="tx1"/>
              </a:solidFill>
              <a:sym typeface="+mn-ea"/>
            </a:endParaRPr>
          </a:p>
          <a:p>
            <a:pPr algn="l"/>
            <a:endParaRPr lang="en-US" altLang="en-US" b="1">
              <a:solidFill>
                <a:schemeClr val="tx1"/>
              </a:solidFill>
              <a:sym typeface="+mn-ea"/>
            </a:endParaRPr>
          </a:p>
          <a:p>
            <a:pPr algn="l"/>
            <a:endParaRPr lang="en-US" altLang="en-US" b="1">
              <a:solidFill>
                <a:schemeClr val="tx1"/>
              </a:solidFill>
              <a:sym typeface="+mn-ea"/>
            </a:endParaRPr>
          </a:p>
          <a:p>
            <a:pPr algn="l"/>
            <a:endParaRPr lang="en-US" altLang="en-US" b="1">
              <a:solidFill>
                <a:schemeClr val="tx1"/>
              </a:solidFill>
              <a:sym typeface="+mn-ea"/>
            </a:endParaRPr>
          </a:p>
          <a:p>
            <a:pPr algn="l"/>
            <a:r>
              <a:rPr lang="en-US" altLang="en-US">
                <a:solidFill>
                  <a:srgbClr val="00B050"/>
                </a:solidFill>
                <a:sym typeface="+mn-ea"/>
              </a:rPr>
              <a:t>Pros:</a:t>
            </a:r>
            <a:endParaRPr lang="en-US" altLang="en-US" b="1">
              <a:solidFill>
                <a:schemeClr val="tx1"/>
              </a:solidFill>
              <a:sym typeface="+mn-ea"/>
            </a:endParaRPr>
          </a:p>
          <a:p>
            <a:pPr algn="l"/>
            <a:r>
              <a:rPr lang="en-US" altLang="en-US">
                <a:solidFill>
                  <a:schemeClr val="tx1"/>
                </a:solidFill>
                <a:sym typeface="+mn-ea"/>
              </a:rPr>
              <a:t>This app is available in free of cost and monitors 5 devices.</a:t>
            </a:r>
            <a:endParaRPr lang="en-US" altLang="en-US">
              <a:solidFill>
                <a:schemeClr val="tx1"/>
              </a:solidFill>
              <a:sym typeface="+mn-ea"/>
            </a:endParaRPr>
          </a:p>
          <a:p>
            <a:pPr algn="l"/>
            <a:r>
              <a:rPr lang="en-US" altLang="en-US">
                <a:solidFill>
                  <a:srgbClr val="FF0000"/>
                </a:solidFill>
                <a:sym typeface="+mn-ea"/>
              </a:rPr>
              <a:t>Cons:</a:t>
            </a:r>
            <a:endParaRPr lang="en-US" altLang="en-US" b="1">
              <a:solidFill>
                <a:schemeClr val="tx1"/>
              </a:solidFill>
              <a:sym typeface="+mn-ea"/>
            </a:endParaRPr>
          </a:p>
          <a:p>
            <a:pPr algn="l"/>
            <a:r>
              <a:rPr lang="en-US" altLang="en-US">
                <a:solidFill>
                  <a:schemeClr val="tx1"/>
                </a:solidFill>
                <a:sym typeface="+mn-ea"/>
              </a:rPr>
              <a:t>This app has no time control feature.</a:t>
            </a:r>
            <a:endParaRPr lang="en-US" altLang="en-US">
              <a:solidFill>
                <a:schemeClr val="tx1"/>
              </a:solidFill>
              <a:sym typeface="+mn-ea"/>
            </a:endParaRPr>
          </a:p>
        </p:txBody>
      </p:sp>
      <p:sp>
        <p:nvSpPr>
          <p:cNvPr id="3" name="Text Box 2"/>
          <p:cNvSpPr txBox="1"/>
          <p:nvPr/>
        </p:nvSpPr>
        <p:spPr>
          <a:xfrm>
            <a:off x="9622155" y="6389370"/>
            <a:ext cx="2582545" cy="368300"/>
          </a:xfrm>
          <a:prstGeom prst="rect">
            <a:avLst/>
          </a:prstGeom>
          <a:noFill/>
        </p:spPr>
        <p:txBody>
          <a:bodyPr wrap="square" rtlCol="0" anchor="t">
            <a:spAutoFit/>
          </a:bodyPr>
          <a:p>
            <a:r>
              <a:rPr lang="en-US" b="1">
                <a:solidFill>
                  <a:srgbClr val="385D8A"/>
                </a:solidFill>
              </a:rPr>
              <a:t>https://kidlogger.net</a:t>
            </a:r>
            <a:endParaRPr lang="en-US" b="1">
              <a:solidFill>
                <a:srgbClr val="385D8A"/>
              </a:solidFill>
            </a:endParaRPr>
          </a:p>
        </p:txBody>
      </p:sp>
      <p:pic>
        <p:nvPicPr>
          <p:cNvPr id="6" name="Picture 5" descr="Screenshot_2019-08-14_15-29-17"/>
          <p:cNvPicPr>
            <a:picLocks noChangeAspect="1"/>
          </p:cNvPicPr>
          <p:nvPr/>
        </p:nvPicPr>
        <p:blipFill>
          <a:blip r:embed="rId2"/>
          <a:stretch>
            <a:fillRect/>
          </a:stretch>
        </p:blipFill>
        <p:spPr>
          <a:xfrm>
            <a:off x="4790440" y="1465580"/>
            <a:ext cx="7414260" cy="3696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Effect transition="in" filter="fade">
                                      <p:cBhvr>
                                        <p:cTn id="25" dur="500"/>
                                        <p:tgtEl>
                                          <p:spTgt spid="4">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40005"/>
            <a:ext cx="10306050" cy="735330"/>
          </a:xfrm>
        </p:spPr>
        <p:txBody>
          <a:bodyPr/>
          <a:p>
            <a:pPr algn="l"/>
            <a:r>
              <a:rPr lang="en-US" altLang="en-US" sz="3200">
                <a:solidFill>
                  <a:schemeClr val="bg1"/>
                </a:solidFill>
                <a:sym typeface="+mn-ea"/>
              </a:rPr>
              <a:t> Parental Control tools for better monitoring </a:t>
            </a:r>
            <a:endParaRPr lang="en-US" altLang="en-US" sz="3200">
              <a:ln>
                <a:solidFill>
                  <a:schemeClr val="bg1"/>
                </a:solidFill>
              </a:ln>
              <a:solidFill>
                <a:schemeClr val="bg1"/>
              </a:solidFill>
              <a:sym typeface="+mn-ea"/>
            </a:endParaRPr>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4" name="Subtitle 3"/>
          <p:cNvSpPr/>
          <p:nvPr>
            <p:ph type="subTitle" idx="1"/>
          </p:nvPr>
        </p:nvSpPr>
        <p:spPr>
          <a:xfrm>
            <a:off x="234950" y="5409565"/>
            <a:ext cx="11523980" cy="1055370"/>
          </a:xfrm>
        </p:spPr>
        <p:txBody>
          <a:bodyPr>
            <a:normAutofit lnSpcReduction="10000"/>
          </a:bodyPr>
          <a:p>
            <a:pPr algn="l"/>
            <a:r>
              <a:rPr lang="en-US">
                <a:solidFill>
                  <a:schemeClr val="tx1"/>
                </a:solidFill>
                <a:sym typeface="+mn-ea"/>
              </a:rPr>
              <a:t>                SafeDNS</a:t>
            </a:r>
            <a:endParaRPr lang="en-US">
              <a:solidFill>
                <a:schemeClr val="tx1"/>
              </a:solidFill>
              <a:sym typeface="+mn-ea"/>
            </a:endParaRPr>
          </a:p>
        </p:txBody>
      </p:sp>
      <p:pic>
        <p:nvPicPr>
          <p:cNvPr id="5" name="Picture 4" descr="label"/>
          <p:cNvPicPr>
            <a:picLocks noChangeAspect="1"/>
          </p:cNvPicPr>
          <p:nvPr/>
        </p:nvPicPr>
        <p:blipFill>
          <a:blip r:embed="rId2"/>
          <a:stretch>
            <a:fillRect/>
          </a:stretch>
        </p:blipFill>
        <p:spPr>
          <a:xfrm>
            <a:off x="902970" y="1558925"/>
            <a:ext cx="3166745" cy="3166745"/>
          </a:xfrm>
          <a:prstGeom prst="rect">
            <a:avLst/>
          </a:prstGeom>
        </p:spPr>
      </p:pic>
      <p:pic>
        <p:nvPicPr>
          <p:cNvPr id="7" name="Picture 6" descr="unnamed"/>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150100" y="1205230"/>
            <a:ext cx="4324350" cy="4324350"/>
          </a:xfrm>
          <a:prstGeom prst="rect">
            <a:avLst/>
          </a:prstGeom>
        </p:spPr>
      </p:pic>
      <p:sp>
        <p:nvSpPr>
          <p:cNvPr id="3" name="Subtitle 3"/>
          <p:cNvSpPr/>
          <p:nvPr/>
        </p:nvSpPr>
        <p:spPr>
          <a:xfrm>
            <a:off x="8706485" y="5401945"/>
            <a:ext cx="1506220" cy="10553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ym typeface="+mn-ea"/>
              </a:rPr>
              <a:t>FamiSafe</a:t>
            </a:r>
            <a:endParaRPr lang="en-US">
              <a:solidFill>
                <a:schemeClr val="tx1"/>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294755" y="2910205"/>
            <a:ext cx="5640070" cy="821055"/>
          </a:xfrm>
        </p:spPr>
        <p:txBody>
          <a:bodyPr>
            <a:normAutofit/>
          </a:bodyPr>
          <a:p>
            <a:pPr algn="l"/>
            <a:r>
              <a:rPr lang="en-US" altLang="en-US" sz="4400" b="1">
                <a:solidFill>
                  <a:schemeClr val="bg1"/>
                </a:solidFill>
                <a:sym typeface="+mn-ea"/>
              </a:rPr>
              <a:t>Questions ?</a:t>
            </a:r>
            <a:endParaRPr lang="en-US" altLang="en-US" sz="4400" b="1">
              <a:solidFill>
                <a:schemeClr val="bg1"/>
              </a:solidFill>
              <a:sym typeface="+mn-ea"/>
            </a:endParaRPr>
          </a:p>
        </p:txBody>
      </p:sp>
      <p:sp>
        <p:nvSpPr>
          <p:cNvPr id="4" name="Rectangle 3"/>
          <p:cNvSpPr/>
          <p:nvPr/>
        </p:nvSpPr>
        <p:spPr>
          <a:xfrm flipH="1">
            <a:off x="6082665" y="2983865"/>
            <a:ext cx="118110" cy="74739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245110" y="73025"/>
            <a:ext cx="8722995" cy="735330"/>
          </a:xfrm>
        </p:spPr>
        <p:txBody>
          <a:bodyPr/>
          <a:p>
            <a:pPr algn="l"/>
            <a:r>
              <a:rPr lang="en-US" altLang="en-US" sz="3600">
                <a:ln>
                  <a:solidFill>
                    <a:schemeClr val="bg1"/>
                  </a:solidFill>
                </a:ln>
                <a:solidFill>
                  <a:schemeClr val="bg1"/>
                </a:solidFill>
              </a:rPr>
              <a:t> Protection on Social media</a:t>
            </a:r>
            <a:endParaRPr lang="en-US" altLang="en-US" sz="3600">
              <a:ln>
                <a:solidFill>
                  <a:schemeClr val="bg1"/>
                </a:solidFill>
              </a:ln>
              <a:solidFill>
                <a:schemeClr val="bg1"/>
              </a:solidFill>
            </a:endParaRPr>
          </a:p>
        </p:txBody>
      </p:sp>
      <p:sp>
        <p:nvSpPr>
          <p:cNvPr id="3" name="Subtitle 2"/>
          <p:cNvSpPr>
            <a:spLocks noGrp="1"/>
          </p:cNvSpPr>
          <p:nvPr>
            <p:ph type="subTitle" idx="1"/>
          </p:nvPr>
        </p:nvSpPr>
        <p:spPr>
          <a:xfrm>
            <a:off x="234950" y="1042670"/>
            <a:ext cx="11772900" cy="5676265"/>
          </a:xfrm>
        </p:spPr>
        <p:txBody>
          <a:bodyPr/>
          <a:p>
            <a:pPr algn="l"/>
            <a:r>
              <a:rPr lang="en-US" altLang="en-US" b="1"/>
              <a:t>Privacy issues</a:t>
            </a:r>
            <a:endParaRPr lang="en-US" altLang="en-US"/>
          </a:p>
          <a:p>
            <a:pPr algn="l"/>
            <a:endParaRPr lang="en-US" altLang="en-US"/>
          </a:p>
        </p:txBody>
      </p:sp>
      <p:sp>
        <p:nvSpPr>
          <p:cNvPr id="22" name="Rectangle 21"/>
          <p:cNvSpPr/>
          <p:nvPr/>
        </p:nvSpPr>
        <p:spPr>
          <a:xfrm flipH="1">
            <a:off x="234950" y="99695"/>
            <a:ext cx="106045" cy="708660"/>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cxnSp>
        <p:nvCxnSpPr>
          <p:cNvPr id="5" name="Straight Arrow Connector 4"/>
          <p:cNvCxnSpPr/>
          <p:nvPr/>
        </p:nvCxnSpPr>
        <p:spPr>
          <a:xfrm flipH="1">
            <a:off x="1962785" y="5633720"/>
            <a:ext cx="3796665" cy="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p:nvPr/>
        </p:nvCxnSpPr>
        <p:spPr>
          <a:xfrm>
            <a:off x="5784215" y="5633720"/>
            <a:ext cx="4581525" cy="2667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7" name="Text Box 6"/>
          <p:cNvSpPr txBox="1"/>
          <p:nvPr/>
        </p:nvSpPr>
        <p:spPr>
          <a:xfrm>
            <a:off x="1326515" y="5908675"/>
            <a:ext cx="2564130" cy="368300"/>
          </a:xfrm>
          <a:prstGeom prst="rect">
            <a:avLst/>
          </a:prstGeom>
          <a:noFill/>
        </p:spPr>
        <p:txBody>
          <a:bodyPr wrap="none" rtlCol="0">
            <a:spAutoFit/>
          </a:bodyPr>
          <a:p>
            <a:r>
              <a:rPr lang="en-US" altLang="en-US"/>
              <a:t>Sharing nothing at all</a:t>
            </a:r>
            <a:endParaRPr lang="en-US" altLang="en-US"/>
          </a:p>
        </p:txBody>
      </p:sp>
      <p:sp>
        <p:nvSpPr>
          <p:cNvPr id="8" name="Text Box 7"/>
          <p:cNvSpPr txBox="1"/>
          <p:nvPr/>
        </p:nvSpPr>
        <p:spPr>
          <a:xfrm>
            <a:off x="9134475" y="5908675"/>
            <a:ext cx="1534160" cy="368300"/>
          </a:xfrm>
          <a:prstGeom prst="rect">
            <a:avLst/>
          </a:prstGeom>
          <a:noFill/>
        </p:spPr>
        <p:txBody>
          <a:bodyPr wrap="none" rtlCol="0">
            <a:spAutoFit/>
          </a:bodyPr>
          <a:p>
            <a:r>
              <a:rPr lang="en-US" altLang="en-US"/>
              <a:t>OverSharing</a:t>
            </a:r>
            <a:endParaRPr lang="en-US" altLang="en-US"/>
          </a:p>
        </p:txBody>
      </p:sp>
      <p:pic>
        <p:nvPicPr>
          <p:cNvPr id="9" name="Picture 8" descr="image10"/>
          <p:cNvPicPr>
            <a:picLocks noChangeAspect="1"/>
          </p:cNvPicPr>
          <p:nvPr/>
        </p:nvPicPr>
        <p:blipFill>
          <a:blip r:embed="rId2"/>
          <a:srcRect l="15116"/>
          <a:stretch>
            <a:fillRect/>
          </a:stretch>
        </p:blipFill>
        <p:spPr>
          <a:xfrm flipH="1">
            <a:off x="8243570" y="2106930"/>
            <a:ext cx="2774315" cy="2965450"/>
          </a:xfrm>
          <a:prstGeom prst="rect">
            <a:avLst/>
          </a:prstGeom>
        </p:spPr>
      </p:pic>
      <p:pic>
        <p:nvPicPr>
          <p:cNvPr id="10" name="Picture 9" descr="image4522"/>
          <p:cNvPicPr>
            <a:picLocks noChangeAspect="1"/>
          </p:cNvPicPr>
          <p:nvPr/>
        </p:nvPicPr>
        <p:blipFill>
          <a:blip r:embed="rId3"/>
          <a:stretch>
            <a:fillRect/>
          </a:stretch>
        </p:blipFill>
        <p:spPr>
          <a:xfrm flipH="1">
            <a:off x="1126490" y="2106295"/>
            <a:ext cx="2289175" cy="2966085"/>
          </a:xfrm>
          <a:prstGeom prst="rect">
            <a:avLst/>
          </a:prstGeom>
        </p:spPr>
      </p:pic>
      <p:pic>
        <p:nvPicPr>
          <p:cNvPr id="11" name="Picture 10" descr="confused-businessman-cartoon-character_1473-162"/>
          <p:cNvPicPr>
            <a:picLocks noChangeAspect="1"/>
          </p:cNvPicPr>
          <p:nvPr/>
        </p:nvPicPr>
        <p:blipFill>
          <a:blip r:embed="rId4">
            <a:clrChange>
              <a:clrFrom>
                <a:srgbClr val="FEFEFE">
                  <a:alpha val="100000"/>
                </a:srgbClr>
              </a:clrFrom>
              <a:clrTo>
                <a:srgbClr val="FEFEFE">
                  <a:alpha val="100000"/>
                  <a:alpha val="0"/>
                </a:srgbClr>
              </a:clrTo>
            </a:clrChange>
          </a:blip>
          <a:stretch>
            <a:fillRect/>
          </a:stretch>
        </p:blipFill>
        <p:spPr>
          <a:xfrm>
            <a:off x="4631690" y="2392045"/>
            <a:ext cx="2395855" cy="23958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375535"/>
            <a:ext cx="6113145" cy="1529080"/>
          </a:xfrm>
        </p:spPr>
        <p:txBody>
          <a:bodyPr>
            <a:normAutofit fontScale="90000"/>
          </a:bodyPr>
          <a:p>
            <a:pPr algn="l"/>
            <a:r>
              <a:rPr lang="en-US" altLang="en-US" sz="5400" b="1">
                <a:ln>
                  <a:solidFill>
                    <a:schemeClr val="bg1"/>
                  </a:solidFill>
                </a:ln>
                <a:solidFill>
                  <a:schemeClr val="bg1"/>
                </a:solidFill>
                <a:sym typeface="+mn-ea"/>
              </a:rPr>
              <a:t>Protection on Social media</a:t>
            </a:r>
            <a:endParaRPr lang="en-US" altLang="en-US" sz="5400" b="1">
              <a:ln>
                <a:solidFill>
                  <a:schemeClr val="bg1"/>
                </a:solidFill>
              </a:ln>
              <a:solidFill>
                <a:schemeClr val="bg1"/>
              </a:solidFill>
              <a:effectLst>
                <a:outerShdw blurRad="38100" dist="19050" dir="2700000" algn="tl" rotWithShape="0">
                  <a:schemeClr val="dk1">
                    <a:alpha val="40000"/>
                  </a:schemeClr>
                </a:outerShdw>
              </a:effectLst>
              <a:sym typeface="+mn-ea"/>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ctrTitle"/>
          </p:nvPr>
        </p:nvSpPr>
        <p:spPr>
          <a:xfrm>
            <a:off x="6303010" y="2375535"/>
            <a:ext cx="6113145" cy="1529080"/>
          </a:xfrm>
        </p:spPr>
        <p:txBody>
          <a:bodyPr>
            <a:normAutofit fontScale="90000"/>
          </a:bodyPr>
          <a:p>
            <a:pPr algn="l"/>
            <a:r>
              <a:rPr lang="en-US" altLang="en-US" sz="5400">
                <a:solidFill>
                  <a:schemeClr val="bg1"/>
                </a:solidFill>
                <a:sym typeface="+mn-ea"/>
              </a:rPr>
              <a:t>Famous attack vectors </a:t>
            </a:r>
            <a:endParaRPr lang="en-US" altLang="en-US" sz="5400">
              <a:ln>
                <a:solidFill>
                  <a:schemeClr val="bg1"/>
                </a:solidFill>
              </a:ln>
              <a:solidFill>
                <a:schemeClr val="bg1"/>
              </a:solidFill>
              <a:effectLst>
                <a:outerShdw blurRad="38100" dist="19050" dir="2700000" algn="tl" rotWithShape="0">
                  <a:schemeClr val="dk1">
                    <a:alpha val="40000"/>
                  </a:schemeClr>
                </a:outerShdw>
              </a:effectLst>
              <a:sym typeface="+mn-ea"/>
            </a:endParaRPr>
          </a:p>
        </p:txBody>
      </p:sp>
      <p:sp>
        <p:nvSpPr>
          <p:cNvPr id="4" name="Rectangle 3"/>
          <p:cNvSpPr/>
          <p:nvPr/>
        </p:nvSpPr>
        <p:spPr>
          <a:xfrm flipH="1">
            <a:off x="6094730" y="2283460"/>
            <a:ext cx="106045" cy="1654175"/>
          </a:xfrm>
          <a:prstGeom prst="rect">
            <a:avLst/>
          </a:prstGeom>
          <a:solidFill>
            <a:srgbClr val="EAE706"/>
          </a:solidFill>
          <a:ln>
            <a:solidFill>
              <a:srgbClr val="EAE706"/>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5522</Words>
  <Application>WPS Presentation</Application>
  <PresentationFormat>宽屏</PresentationFormat>
  <Paragraphs>323</Paragraphs>
  <Slides>64</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64</vt:i4>
      </vt:variant>
    </vt:vector>
  </HeadingPairs>
  <TitlesOfParts>
    <vt:vector size="83" baseType="lpstr">
      <vt:lpstr>Arial</vt:lpstr>
      <vt:lpstr>SimSun</vt:lpstr>
      <vt:lpstr>Wingdings</vt:lpstr>
      <vt:lpstr>Calibri (body)</vt:lpstr>
      <vt:lpstr>Blacksmith Delight SemiWide</vt:lpstr>
      <vt:lpstr>HACKED</vt:lpstr>
      <vt:lpstr>Calibri Light</vt:lpstr>
      <vt:lpstr>Lucida Sans</vt:lpstr>
      <vt:lpstr>Calibri</vt:lpstr>
      <vt:lpstr>微软雅黑</vt:lpstr>
      <vt:lpstr>文泉驿微米黑</vt:lpstr>
      <vt:lpstr/>
      <vt:lpstr>Arial Unicode MS</vt:lpstr>
      <vt:lpstr>SimSun</vt:lpstr>
      <vt:lpstr>Xenogears</vt:lpstr>
      <vt:lpstr>SimSun</vt:lpstr>
      <vt:lpstr>Chancera</vt:lpstr>
      <vt:lpstr>Times New Roman</vt:lpstr>
      <vt:lpstr>Office 主题</vt:lpstr>
      <vt:lpstr>Security &amp; Privacy training</vt:lpstr>
      <vt:lpstr>Agenda</vt:lpstr>
      <vt:lpstr> Introduction</vt:lpstr>
      <vt:lpstr> Introduction</vt:lpstr>
      <vt:lpstr>Privacy issues</vt:lpstr>
      <vt:lpstr> Protection on Social media</vt:lpstr>
      <vt:lpstr> Protection on Social media</vt:lpstr>
      <vt:lpstr>Protection on Social media</vt:lpstr>
      <vt:lpstr>Famous attack vectors </vt:lpstr>
      <vt:lpstr> Protection on Social media</vt:lpstr>
      <vt:lpstr> Protection on Social media</vt:lpstr>
      <vt:lpstr> Protection on Social media</vt:lpstr>
      <vt:lpstr> Protection on Social media</vt:lpstr>
      <vt:lpstr> Protection on Social media</vt:lpstr>
      <vt:lpstr> Protection on Social media</vt:lpstr>
      <vt:lpstr> Protection on Social media</vt:lpstr>
      <vt:lpstr> Protection on Social media</vt:lpstr>
      <vt:lpstr> Protection on Social media</vt:lpstr>
      <vt:lpstr>How to protect ?</vt:lpstr>
      <vt:lpstr> How to protect ?</vt:lpstr>
      <vt:lpstr> How to protect ?</vt:lpstr>
      <vt:lpstr> How to protect ?</vt:lpstr>
      <vt:lpstr> How to protect ?</vt:lpstr>
      <vt:lpstr> How to protect ?</vt:lpstr>
      <vt:lpstr>Computer Protection</vt:lpstr>
      <vt:lpstr>Famous attack vectors </vt:lpstr>
      <vt:lpstr> Computer Protection</vt:lpstr>
      <vt:lpstr> Computer Protection</vt:lpstr>
      <vt:lpstr> Computer Protection</vt:lpstr>
      <vt:lpstr> Computer Protection</vt:lpstr>
      <vt:lpstr> Computer Protection</vt:lpstr>
      <vt:lpstr>How to protect ?</vt:lpstr>
      <vt:lpstr> How to protect ?</vt:lpstr>
      <vt:lpstr> How to protect ?</vt:lpstr>
      <vt:lpstr> How to protect ?</vt:lpstr>
      <vt:lpstr> How to protect ?</vt:lpstr>
      <vt:lpstr>Smart phones protection</vt:lpstr>
      <vt:lpstr>PowerPoint 演示文稿</vt:lpstr>
      <vt:lpstr>PowerPoint 演示文稿</vt:lpstr>
      <vt:lpstr>Famous attack vectors </vt:lpstr>
      <vt:lpstr> Smart phones protection</vt:lpstr>
      <vt:lpstr> Smart phones protection</vt:lpstr>
      <vt:lpstr> Smart phones protection</vt:lpstr>
      <vt:lpstr>Mobile Root</vt:lpstr>
      <vt:lpstr> Mobile Root</vt:lpstr>
      <vt:lpstr> Mobile Root</vt:lpstr>
      <vt:lpstr>How to protect ?</vt:lpstr>
      <vt:lpstr> How to protect ?</vt:lpstr>
      <vt:lpstr> How to protect ?</vt:lpstr>
      <vt:lpstr> How to protect ?</vt:lpstr>
      <vt:lpstr> How to protect ?</vt:lpstr>
      <vt:lpstr>How to act and what to do as a victim ?</vt:lpstr>
      <vt:lpstr> How to act and what to do as a victim ?</vt:lpstr>
      <vt:lpstr>Social Engineering, what is it ?</vt:lpstr>
      <vt:lpstr> Social Engineering, what is it ?</vt:lpstr>
      <vt:lpstr> Social Engineering, what is it ?</vt:lpstr>
      <vt:lpstr> Social Engineering, what is it ?</vt:lpstr>
      <vt:lpstr> Social Engineering, what is it ?</vt:lpstr>
      <vt:lpstr> Social Engineering, what is it ?</vt:lpstr>
      <vt:lpstr>Parental Control tools for better monitoring </vt:lpstr>
      <vt:lpstr> Parental Control tools for better monitoring </vt:lpstr>
      <vt:lpstr> Parental Control tools for better monitoring </vt:lpstr>
      <vt:lpstr> Parental Control tools for better monitoring </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wps</dc:creator>
  <cp:lastModifiedBy>timodz</cp:lastModifiedBy>
  <cp:revision>195</cp:revision>
  <dcterms:created xsi:type="dcterms:W3CDTF">2019-08-16T22:57:25Z</dcterms:created>
  <dcterms:modified xsi:type="dcterms:W3CDTF">2019-08-16T22:57:25Z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1033-11.1.0.8722</vt:lpwstr>
  </property>
</Properties>
</file>